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sldIdLst>
    <p:sldId id="256" r:id="rId2"/>
    <p:sldId id="257" r:id="rId3"/>
    <p:sldId id="311" r:id="rId4"/>
    <p:sldId id="258" r:id="rId5"/>
    <p:sldId id="259" r:id="rId6"/>
    <p:sldId id="312" r:id="rId7"/>
    <p:sldId id="260" r:id="rId8"/>
    <p:sldId id="261" r:id="rId9"/>
    <p:sldId id="262" r:id="rId10"/>
    <p:sldId id="263" r:id="rId11"/>
    <p:sldId id="287" r:id="rId12"/>
    <p:sldId id="288" r:id="rId13"/>
    <p:sldId id="264" r:id="rId14"/>
    <p:sldId id="303" r:id="rId15"/>
    <p:sldId id="265" r:id="rId16"/>
    <p:sldId id="266" r:id="rId17"/>
    <p:sldId id="304" r:id="rId18"/>
    <p:sldId id="267" r:id="rId19"/>
    <p:sldId id="268" r:id="rId20"/>
    <p:sldId id="269" r:id="rId21"/>
    <p:sldId id="305" r:id="rId22"/>
    <p:sldId id="283" r:id="rId23"/>
    <p:sldId id="270" r:id="rId24"/>
    <p:sldId id="271" r:id="rId25"/>
    <p:sldId id="272" r:id="rId26"/>
    <p:sldId id="273" r:id="rId27"/>
    <p:sldId id="274" r:id="rId28"/>
    <p:sldId id="275" r:id="rId29"/>
    <p:sldId id="306" r:id="rId30"/>
    <p:sldId id="292" r:id="rId31"/>
    <p:sldId id="293" r:id="rId32"/>
    <p:sldId id="295" r:id="rId33"/>
    <p:sldId id="294" r:id="rId34"/>
    <p:sldId id="276" r:id="rId35"/>
    <p:sldId id="307" r:id="rId36"/>
    <p:sldId id="277" r:id="rId37"/>
    <p:sldId id="278" r:id="rId38"/>
    <p:sldId id="310" r:id="rId39"/>
    <p:sldId id="279" r:id="rId40"/>
    <p:sldId id="308" r:id="rId41"/>
    <p:sldId id="309" r:id="rId42"/>
    <p:sldId id="280" r:id="rId43"/>
    <p:sldId id="281" r:id="rId44"/>
    <p:sldId id="284" r:id="rId45"/>
    <p:sldId id="285" r:id="rId46"/>
    <p:sldId id="296" r:id="rId47"/>
    <p:sldId id="297" r:id="rId48"/>
    <p:sldId id="302" r:id="rId49"/>
    <p:sldId id="298" r:id="rId50"/>
    <p:sldId id="299" r:id="rId51"/>
    <p:sldId id="300" r:id="rId52"/>
    <p:sldId id="301" r:id="rId53"/>
    <p:sldId id="286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80" autoAdjust="0"/>
  </p:normalViewPr>
  <p:slideViewPr>
    <p:cSldViewPr>
      <p:cViewPr varScale="1">
        <p:scale>
          <a:sx n="83" d="100"/>
          <a:sy n="83" d="100"/>
        </p:scale>
        <p:origin x="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56EB63-8B9B-41B4-898B-843CA8C7A7B2}" type="datetimeFigureOut">
              <a:rPr lang="en-US"/>
              <a:pPr>
                <a:defRPr/>
              </a:pPr>
              <a:t>8/17/2016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2A6EBB-18B5-40CB-B6ED-5FB6B8C0BA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scular_plant" TargetMode="External"/><Relationship Id="rId7" Type="http://schemas.openxmlformats.org/officeDocument/2006/relationships/hyperlink" Target="https://en.wikipedia.org/wiki/Bark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Wood" TargetMode="External"/><Relationship Id="rId5" Type="http://schemas.openxmlformats.org/officeDocument/2006/relationships/hyperlink" Target="https://en.wikipedia.org/wiki/Cell_wall" TargetMode="External"/><Relationship Id="rId4" Type="http://schemas.openxmlformats.org/officeDocument/2006/relationships/hyperlink" Target="https://en.wikipedia.org/wiki/Algae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Microscopic aided eye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Macroscopic unaided eye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Taxonomy – latin lanuage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779DDAC-4BCA-4D64-AF75-189D8EB93F71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, since animal cells lack walls.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Ligins: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form important structural materials in the support tissues of </a:t>
            </a:r>
            <a:r>
              <a:rPr lang="en-US" altLang="en-US">
                <a:hlinkClick r:id="rId3" tooltip="Vascular plant"/>
              </a:rPr>
              <a:t>vascular plants</a:t>
            </a:r>
            <a:r>
              <a:rPr lang="en-US" altLang="en-US"/>
              <a:t> and some </a:t>
            </a:r>
            <a:r>
              <a:rPr lang="en-US" altLang="en-US">
                <a:hlinkClick r:id="rId4" tooltip="Algae"/>
              </a:rPr>
              <a:t>algae</a:t>
            </a:r>
            <a:r>
              <a:rPr lang="en-US" altLang="en-US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formation of </a:t>
            </a:r>
            <a:r>
              <a:rPr lang="en-US" altLang="en-US">
                <a:hlinkClick r:id="rId5" tooltip="Cell wall"/>
              </a:rPr>
              <a:t>cell walls</a:t>
            </a:r>
            <a:r>
              <a:rPr lang="en-US" altLang="en-US"/>
              <a:t>, especially in </a:t>
            </a:r>
            <a:r>
              <a:rPr lang="en-US" altLang="en-US">
                <a:hlinkClick r:id="rId6" tooltip="Wood"/>
              </a:rPr>
              <a:t>wood</a:t>
            </a:r>
            <a:r>
              <a:rPr lang="en-US" altLang="en-US"/>
              <a:t> and </a:t>
            </a:r>
            <a:r>
              <a:rPr lang="en-US" altLang="en-US">
                <a:hlinkClick r:id="rId7" tooltip="Bark"/>
              </a:rPr>
              <a:t>bark</a:t>
            </a:r>
            <a:r>
              <a:rPr lang="en-US" altLang="en-US"/>
              <a:t>, because they lend rigidity and do not rot easily.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E008AB-E4C1-4322-B6BA-872EFB14DB76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Xylem: can only move up – transports water and minerals root to aerial parts of the plan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Phleom: can move up or down – transports food and nutrients such as sugars and amino acids from leaves to storage organs.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0C1AEE5-B374-4979-91C5-63704830B657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any of the minute pores in the epidermis of the leaf or stem of a plant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A3DEB7F-E0F8-410F-B616-CD2197D27C91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Xanthophyll – a yellow or brown carotenoid plant pigment that causes the autumn colors of leaves.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Carotene – orange b vitamins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Anthcoyanins- pigments contribute to darker colors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A809A24-A582-4BE5-A0FF-B2BFB9911C1D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953F64-C87E-4118-9571-34439852F673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A6EBB-18B5-40CB-B6ED-5FB6B8C0BA1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003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US" altLang="en-US" sz="2400"/>
              <a:t>If there is so little water in the soil that the plant cannot replace the water vapor it has lost even after transpiration slows, its permanent wilting.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D9BE732-04E3-4442-87C1-953FD06245AB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altLang="en-US" sz="2400"/>
              <a:t>It provides the mineral elements needed by plants for use during photosynthesis.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/>
              <a:t> It also collects and supplies water for uptake by the plants.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F2C4CDA-C928-49E3-B8F3-DC73081CEA9A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It grows toward the light, uni-directional light. 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DAC8DF-9185-4D81-A383-2DE066160A34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Germination: is the process by which a plant grows from a seed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Transpiration: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is the process by which moisture is carried through plants from roots to small pores on the underside of leaves, where it changes to vapor and is released to the atmosphere.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Respiration: a process in living organisms involving the production of energy, typically with the intake of oxygen and the release of carbon dioxide from the oxidation of complex organic substances.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Origin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Flowering: the part of a seed plant comprising the reproductive organs and their envelopes if any, especially when such envelopes are more or less conspicuous in form and color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AB4D65-2D26-4C93-BE40-8BFAFD679EEC}" type="slidenum">
              <a:rPr lang="en-US" altLang="en-US"/>
              <a:pPr/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Monocot or dicot </a:t>
            </a:r>
          </a:p>
          <a:p>
            <a:pPr eaLnBrk="1" hangingPunct="1"/>
            <a:r>
              <a:rPr lang="en-US" altLang="en-US"/>
              <a:t>Flowering  v non flowering</a:t>
            </a:r>
          </a:p>
          <a:p>
            <a:pPr eaLnBrk="1" hangingPunct="1"/>
            <a:r>
              <a:rPr lang="en-US" altLang="en-US"/>
              <a:t>Taproot v fiborous root system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F612DB-3664-440D-983B-79013B08C1C0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Cultivars are produced by careful breeding and selection for flower color and form.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Forma usually designates a group with a noticeable morphological deviation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19788BA-A902-425B-8C45-9E47C768DB7D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Forma usually designates a group with a noticeable morphological deviation</a:t>
            </a:r>
          </a:p>
          <a:p>
            <a:pPr eaLnBrk="1" hangingPunct="1"/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44FB666-AE4C-423E-86DB-D374CCB26D3E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Examples of fiborous roots;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Fibrous roots have many branched roots. Examples of fibrous root plants are most grasses, marigolds, beans, peas, most cactuses, tomatoes, peppers.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Examples of taproot: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Taproot systems have a stout main root with a limited number of side-branching roots. Plants with taproots: nut trees, carrots, parsley, radishes, parsnips, dandelions, cabbages.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D164A2-C4A8-4CF8-92C4-1C90BFE772D5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adventitious roots</a:t>
            </a:r>
            <a:r>
              <a:rPr lang="en-US" altLang="en-US"/>
              <a:t> makes it possible to vegetatively propagate many plants from stem or leaf cuttings.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African violet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Geranium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Poinsettia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impatiens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23B81FD-ABD0-4CED-9DA4-09B20B155B12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high-energy molecule used for energy storage by organisms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FBA8AB-128D-4080-93A8-98B6B2430492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Conifirs: pines, spruces, and firs.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4D20999-540C-4F99-9110-6B0E6818504C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Plants grow from seeds to maturity by the enlargement of existing cells and the production of new ones.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261BA7E-0EE0-4959-AA9C-0E1701592399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A545E-7BEE-4EF8-8CFD-ED0F18E82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69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5C76D-F5BC-4F6D-B89D-E898740A7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65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4CDF6-278E-4A69-BC53-65D80031E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79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8D6E4-BBCD-4628-852B-6DE6A7174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58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75051-E48D-44FE-8565-E367AF84E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1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D9018-29C0-41FD-8D3E-96DFFB704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36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BD6AE-EE12-4D24-9DC9-FB725068D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8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DDF3E-F767-4854-AE5D-A9CFA4DAB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35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14788-6C79-46A5-BE23-50FE3290E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37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3155D-7250-4383-8401-DE02F6935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6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56573-8001-44DA-809D-816C139D1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21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2125341-965E-408A-887B-92BC2C6423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groups.google.com/group/ChatterjeeScienceScholars/web/Gymnosperm%20vs.%20Angiosperm.gi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I2RxzAT-w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planthardiness.ars.usda.gov/phzmweb/Images/All_states_halfzones_poster_300dpi.jp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chemeClr val="hlink"/>
                </a:solidFill>
              </a:rPr>
              <a:t>Chapter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Green Plant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B050"/>
                </a:solidFill>
              </a:rPr>
              <a:t>Leaves</a:t>
            </a:r>
            <a:r>
              <a:rPr lang="en-US" altLang="en-US" dirty="0"/>
              <a:t> are appendages of the stem and are the major food manufacturers of the plant.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B050"/>
                </a:solidFill>
              </a:rPr>
              <a:t>Photosynthesis</a:t>
            </a:r>
            <a:r>
              <a:rPr lang="en-US" altLang="en-US" dirty="0"/>
              <a:t> is when plants use the energy in light to convert carbon dioxide and water into food and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oxygen.</a:t>
            </a:r>
          </a:p>
        </p:txBody>
      </p:sp>
      <p:pic>
        <p:nvPicPr>
          <p:cNvPr id="13317" name="Picture 5" descr="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3352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BeggarLiceLea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27513"/>
            <a:ext cx="329565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Overview of Photosynthesis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/>
              <a:t>Photosynthesis in a nutshell: </a:t>
            </a:r>
          </a:p>
          <a:p>
            <a:pPr lvl="1" eaLnBrk="1" hangingPunct="1">
              <a:defRPr/>
            </a:pPr>
            <a:r>
              <a:rPr lang="en-US" dirty="0"/>
              <a:t>Plants absorb light and use it to separate </a:t>
            </a:r>
            <a:r>
              <a:rPr lang="en-US" dirty="0">
                <a:solidFill>
                  <a:srgbClr val="FFFF00"/>
                </a:solidFill>
              </a:rPr>
              <a:t>hydrogen</a:t>
            </a:r>
            <a:r>
              <a:rPr lang="en-US" dirty="0"/>
              <a:t> from a </a:t>
            </a:r>
            <a:r>
              <a:rPr lang="en-US" dirty="0">
                <a:solidFill>
                  <a:srgbClr val="FFFF00"/>
                </a:solidFill>
              </a:rPr>
              <a:t>water</a:t>
            </a:r>
            <a:r>
              <a:rPr lang="en-US" dirty="0"/>
              <a:t> molecule.  </a:t>
            </a:r>
          </a:p>
          <a:p>
            <a:pPr lvl="2" eaLnBrk="1" hangingPunct="1">
              <a:defRPr/>
            </a:pPr>
            <a:r>
              <a:rPr lang="en-US" dirty="0"/>
              <a:t>The oxygen that remains is released as </a:t>
            </a:r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r>
              <a:rPr lang="en-US" dirty="0"/>
              <a:t>. </a:t>
            </a:r>
          </a:p>
          <a:p>
            <a:pPr lvl="1" eaLnBrk="1" hangingPunct="1">
              <a:defRPr/>
            </a:pPr>
            <a:r>
              <a:rPr lang="en-US" dirty="0"/>
              <a:t>The hydrogen from water is used to turn ATP Synthase so that it can make </a:t>
            </a:r>
            <a:r>
              <a:rPr lang="en-US" dirty="0">
                <a:solidFill>
                  <a:srgbClr val="FFFF00"/>
                </a:solidFill>
              </a:rPr>
              <a:t>ATP</a:t>
            </a:r>
            <a:r>
              <a:rPr lang="en-US" dirty="0"/>
              <a:t>.</a:t>
            </a:r>
          </a:p>
          <a:p>
            <a:pPr lvl="1" eaLnBrk="1" hangingPunct="1">
              <a:defRPr/>
            </a:pPr>
            <a:r>
              <a:rPr lang="en-US" dirty="0"/>
              <a:t>ATP powers the process that creates a glucose molecule. </a:t>
            </a:r>
            <a:br>
              <a:rPr lang="en-US" dirty="0"/>
            </a:br>
            <a:endParaRPr lang="en-US" dirty="0"/>
          </a:p>
          <a:p>
            <a:pPr algn="ctr" eaLnBrk="1" hangingPunct="1">
              <a:defRPr/>
            </a:pPr>
            <a:r>
              <a:rPr lang="en-US" dirty="0"/>
              <a:t>Photosynthesis equation: </a:t>
            </a:r>
            <a:br>
              <a:rPr lang="en-US" dirty="0"/>
            </a:b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6 CO</a:t>
            </a:r>
            <a:r>
              <a:rPr lang="en-US" sz="34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 + 6 H</a:t>
            </a:r>
            <a:r>
              <a:rPr lang="en-US" sz="34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O = C</a:t>
            </a:r>
            <a:r>
              <a:rPr lang="en-US" sz="3400" b="1" baseline="-250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3400" b="1" baseline="-25000" dirty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3400" b="1" baseline="-25000" dirty="0">
                <a:solidFill>
                  <a:schemeClr val="accent5">
                    <a:lumMod val="75000"/>
                  </a:schemeClr>
                </a:solidFill>
              </a:rPr>
              <a:t>6 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+ 6</a:t>
            </a:r>
            <a:r>
              <a:rPr lang="en-US" sz="3400" b="1" baseline="-25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3400" b="1" baseline="-25000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dirty="0"/>
              <a:t>Plants absorb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br>
              <a:rPr lang="en-US" dirty="0"/>
            </a:br>
            <a:r>
              <a:rPr lang="en-US" dirty="0"/>
              <a:t>and CO</a:t>
            </a:r>
            <a:r>
              <a:rPr lang="en-US" baseline="-25000" dirty="0"/>
              <a:t>2</a:t>
            </a:r>
            <a:r>
              <a:rPr lang="en-US" dirty="0"/>
              <a:t>.  </a:t>
            </a:r>
          </a:p>
          <a:p>
            <a:pPr lvl="1" eaLnBrk="1" hangingPunct="1">
              <a:defRPr/>
            </a:pPr>
            <a:r>
              <a:rPr lang="en-US" dirty="0"/>
              <a:t>Plants produce </a:t>
            </a:r>
            <a:br>
              <a:rPr lang="en-US" dirty="0"/>
            </a:br>
            <a:r>
              <a:rPr lang="en-US" dirty="0"/>
              <a:t>glucose 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and release O</a:t>
            </a:r>
            <a:r>
              <a:rPr lang="en-US" baseline="-25000" dirty="0"/>
              <a:t>2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3316" name="Picture 2" descr="http://www.phschool.com/science/biology_place/biocoach/images/photosynth/photo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9105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6207125" y="6475413"/>
            <a:ext cx="12604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i="1"/>
              <a:t>Source: phschool.com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rot="20022333">
            <a:off x="-2293938" y="4467225"/>
            <a:ext cx="6773863" cy="993775"/>
          </a:xfrm>
          <a:custGeom>
            <a:avLst/>
            <a:gdLst>
              <a:gd name="connsiteX0" fmla="*/ 0 w 3026979"/>
              <a:gd name="connsiteY0" fmla="*/ 0 h 2017986"/>
              <a:gd name="connsiteX1" fmla="*/ 945931 w 3026979"/>
              <a:gd name="connsiteY1" fmla="*/ 725213 h 2017986"/>
              <a:gd name="connsiteX2" fmla="*/ 1954924 w 3026979"/>
              <a:gd name="connsiteY2" fmla="*/ 725213 h 2017986"/>
              <a:gd name="connsiteX3" fmla="*/ 3026979 w 3026979"/>
              <a:gd name="connsiteY3" fmla="*/ 2017986 h 201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979" h="2017986">
                <a:moveTo>
                  <a:pt x="0" y="0"/>
                </a:moveTo>
                <a:cubicBezTo>
                  <a:pt x="310055" y="302172"/>
                  <a:pt x="620110" y="604344"/>
                  <a:pt x="945931" y="725213"/>
                </a:cubicBezTo>
                <a:cubicBezTo>
                  <a:pt x="1271752" y="846082"/>
                  <a:pt x="1608083" y="509751"/>
                  <a:pt x="1954924" y="725213"/>
                </a:cubicBezTo>
                <a:cubicBezTo>
                  <a:pt x="2301765" y="940675"/>
                  <a:pt x="2664372" y="1479330"/>
                  <a:pt x="3026979" y="2017986"/>
                </a:cubicBezTo>
              </a:path>
            </a:pathLst>
          </a:custGeom>
          <a:noFill/>
          <a:ln w="158750">
            <a:solidFill>
              <a:srgbClr val="09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8888" y="3276600"/>
            <a:ext cx="14381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76200"/>
                <a:solidFill>
                  <a:srgbClr val="194DE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5400" b="1" baseline="30000" dirty="0">
                <a:ln w="76200"/>
                <a:solidFill>
                  <a:srgbClr val="194DE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  <a:endParaRPr lang="en-US" sz="5400" b="1" dirty="0">
              <a:ln w="76200"/>
              <a:solidFill>
                <a:srgbClr val="194DE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3953470"/>
            <a:ext cx="14381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76200"/>
                <a:solidFill>
                  <a:srgbClr val="194DE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5400" b="1" baseline="30000" dirty="0">
                <a:ln w="76200"/>
                <a:solidFill>
                  <a:srgbClr val="194DE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+</a:t>
            </a:r>
            <a:endParaRPr lang="en-US" sz="5400" b="1" dirty="0">
              <a:ln w="76200"/>
              <a:solidFill>
                <a:srgbClr val="194DE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8940" y="96703"/>
            <a:ext cx="177765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7620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</a:t>
            </a:r>
            <a:r>
              <a:rPr lang="en-US" sz="5400" b="1" baseline="-25000" dirty="0">
                <a:ln w="7620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sz="5400" b="1" dirty="0">
              <a:ln w="7620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538" y="666750"/>
            <a:ext cx="6430962" cy="706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Photosynthesis in a nutshell…</a:t>
            </a:r>
          </a:p>
        </p:txBody>
      </p:sp>
      <p:sp>
        <p:nvSpPr>
          <p:cNvPr id="7" name="32-Point Star 6"/>
          <p:cNvSpPr/>
          <p:nvPr/>
        </p:nvSpPr>
        <p:spPr>
          <a:xfrm>
            <a:off x="995363" y="609600"/>
            <a:ext cx="1828800" cy="1828800"/>
          </a:xfrm>
          <a:prstGeom prst="star32">
            <a:avLst>
              <a:gd name="adj" fmla="val 16071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21125" y="4106602"/>
            <a:ext cx="14381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76200"/>
                <a:solidFill>
                  <a:srgbClr val="194DE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5400" b="1" baseline="-25000" dirty="0">
                <a:ln w="76200"/>
                <a:solidFill>
                  <a:srgbClr val="194DE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5400" b="1" dirty="0">
                <a:ln w="76200"/>
                <a:solidFill>
                  <a:srgbClr val="194DE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91200" y="5181600"/>
            <a:ext cx="3505200" cy="1676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●Sunlight is used to split water     </a:t>
            </a:r>
          </a:p>
          <a:p>
            <a:pPr>
              <a:defRPr/>
            </a:pPr>
            <a:r>
              <a:rPr lang="en-US" sz="1600" dirty="0"/>
              <a:t>   into H+ and oxygen. </a:t>
            </a:r>
          </a:p>
          <a:p>
            <a:pPr>
              <a:defRPr/>
            </a:pPr>
            <a:r>
              <a:rPr lang="en-US" sz="1600" dirty="0"/>
              <a:t>● H+ powers ATP Synthase.  </a:t>
            </a:r>
          </a:p>
          <a:p>
            <a:pPr>
              <a:defRPr/>
            </a:pPr>
            <a:r>
              <a:rPr lang="en-US" sz="1600" dirty="0"/>
              <a:t>● ATP powers the production of </a:t>
            </a:r>
          </a:p>
          <a:p>
            <a:pPr>
              <a:defRPr/>
            </a:pPr>
            <a:r>
              <a:rPr lang="en-US" sz="1600" dirty="0"/>
              <a:t>   glucose from H+ and CO</a:t>
            </a:r>
            <a:r>
              <a:rPr lang="en-US" sz="1600" baseline="-25000" dirty="0"/>
              <a:t>2</a:t>
            </a:r>
            <a:r>
              <a:rPr lang="en-US" sz="1600" dirty="0"/>
              <a:t>. </a:t>
            </a:r>
          </a:p>
        </p:txBody>
      </p:sp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524000"/>
            <a:ext cx="53244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>
          <a:xfrm rot="20480020">
            <a:off x="-598488" y="2836863"/>
            <a:ext cx="4878388" cy="2936875"/>
          </a:xfrm>
          <a:prstGeom prst="rightArrow">
            <a:avLst/>
          </a:prstGeom>
          <a:solidFill>
            <a:srgbClr val="00B0F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4233322">
            <a:off x="2763043" y="1431132"/>
            <a:ext cx="2741613" cy="1701800"/>
          </a:xfrm>
          <a:prstGeom prst="rightArrow">
            <a:avLst/>
          </a:prstGeom>
          <a:solidFill>
            <a:srgbClr val="00B0F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22232" y="4040911"/>
            <a:ext cx="329776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7620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Glucose</a:t>
            </a:r>
          </a:p>
        </p:txBody>
      </p:sp>
      <p:sp>
        <p:nvSpPr>
          <p:cNvPr id="6" name="Freeform 5"/>
          <p:cNvSpPr/>
          <p:nvPr/>
        </p:nvSpPr>
        <p:spPr>
          <a:xfrm rot="1111463">
            <a:off x="1573909" y="1919611"/>
            <a:ext cx="1301448" cy="1965476"/>
          </a:xfrm>
          <a:custGeom>
            <a:avLst/>
            <a:gdLst>
              <a:gd name="connsiteX0" fmla="*/ 24191 w 1301448"/>
              <a:gd name="connsiteY0" fmla="*/ 58057 h 1424819"/>
              <a:gd name="connsiteX1" fmla="*/ 314476 w 1301448"/>
              <a:gd name="connsiteY1" fmla="*/ 58057 h 1424819"/>
              <a:gd name="connsiteX2" fmla="*/ 38705 w 1301448"/>
              <a:gd name="connsiteY2" fmla="*/ 406400 h 1424819"/>
              <a:gd name="connsiteX3" fmla="*/ 546705 w 1301448"/>
              <a:gd name="connsiteY3" fmla="*/ 420914 h 1424819"/>
              <a:gd name="connsiteX4" fmla="*/ 401562 w 1301448"/>
              <a:gd name="connsiteY4" fmla="*/ 769257 h 1424819"/>
              <a:gd name="connsiteX5" fmla="*/ 778933 w 1301448"/>
              <a:gd name="connsiteY5" fmla="*/ 943429 h 1424819"/>
              <a:gd name="connsiteX6" fmla="*/ 677333 w 1301448"/>
              <a:gd name="connsiteY6" fmla="*/ 1320800 h 1424819"/>
              <a:gd name="connsiteX7" fmla="*/ 1141791 w 1301448"/>
              <a:gd name="connsiteY7" fmla="*/ 1407886 h 1424819"/>
              <a:gd name="connsiteX8" fmla="*/ 1301448 w 1301448"/>
              <a:gd name="connsiteY8" fmla="*/ 1422400 h 142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448" h="1424819">
                <a:moveTo>
                  <a:pt x="24191" y="58057"/>
                </a:moveTo>
                <a:cubicBezTo>
                  <a:pt x="168124" y="29028"/>
                  <a:pt x="312057" y="0"/>
                  <a:pt x="314476" y="58057"/>
                </a:cubicBezTo>
                <a:cubicBezTo>
                  <a:pt x="316895" y="116114"/>
                  <a:pt x="0" y="345924"/>
                  <a:pt x="38705" y="406400"/>
                </a:cubicBezTo>
                <a:cubicBezTo>
                  <a:pt x="77410" y="466876"/>
                  <a:pt x="486229" y="360438"/>
                  <a:pt x="546705" y="420914"/>
                </a:cubicBezTo>
                <a:cubicBezTo>
                  <a:pt x="607181" y="481390"/>
                  <a:pt x="362857" y="682171"/>
                  <a:pt x="401562" y="769257"/>
                </a:cubicBezTo>
                <a:cubicBezTo>
                  <a:pt x="440267" y="856343"/>
                  <a:pt x="732971" y="851505"/>
                  <a:pt x="778933" y="943429"/>
                </a:cubicBezTo>
                <a:cubicBezTo>
                  <a:pt x="824895" y="1035353"/>
                  <a:pt x="616857" y="1243390"/>
                  <a:pt x="677333" y="1320800"/>
                </a:cubicBezTo>
                <a:cubicBezTo>
                  <a:pt x="737809" y="1398210"/>
                  <a:pt x="1037772" y="1390953"/>
                  <a:pt x="1141791" y="1407886"/>
                </a:cubicBezTo>
                <a:cubicBezTo>
                  <a:pt x="1245810" y="1424819"/>
                  <a:pt x="1273629" y="1423609"/>
                  <a:pt x="1301448" y="1422400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arrow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400" y="3626276"/>
            <a:ext cx="14381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7620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81 L 0.05954 -0.08078 C 0.07326 -0.09676 0.09635 -0.11157 0.12118 -0.12199 C 0.14965 -0.13379 0.17378 -0.13842 0.19166 -0.13611 L 0.27829 -0.12754 " pathEditMode="relative" rAng="-1044244" ptsTypes="FffFF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870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2246 L 0.50469 0.51505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2463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8 -0.10092 L 0.43455 -0.22315 " pathEditMode="relative" rAng="0" ptsTypes="AA">
                                      <p:cBhvr>
                                        <p:cTn id="17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611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9 7.40741E-7 L 0.23819 0.53403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66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86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FF00"/>
                </a:solidFill>
              </a:rPr>
              <a:t>Cones</a:t>
            </a:r>
            <a:r>
              <a:rPr lang="en-US" altLang="en-US" dirty="0"/>
              <a:t> are the reproductive structures of the conifers such as…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FF00"/>
                </a:solidFill>
              </a:rPr>
              <a:t>Flowers</a:t>
            </a:r>
            <a:r>
              <a:rPr lang="en-US" altLang="en-US" dirty="0"/>
              <a:t> are reproductive structures that produce seeds enclosed in fruit.</a:t>
            </a:r>
          </a:p>
        </p:txBody>
      </p:sp>
      <p:pic>
        <p:nvPicPr>
          <p:cNvPr id="14341" name="Picture 5" descr="sitka-spruce-cones_88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1162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flower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3738563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Flower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rgbClr val="FFFF00"/>
                </a:solidFill>
              </a:rPr>
              <a:t>complete flower </a:t>
            </a:r>
            <a:r>
              <a:rPr lang="en-US" altLang="en-US" sz="2800" dirty="0"/>
              <a:t>is one that possesses all the floral 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organs, sepal, petals, stamens, pistils</a:t>
            </a:r>
            <a:r>
              <a:rPr lang="en-US" altLang="en-US" sz="2800" dirty="0"/>
              <a:t>.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/>
              <a:t>An </a:t>
            </a:r>
            <a:r>
              <a:rPr lang="en-US" altLang="en-US" sz="2800" dirty="0">
                <a:solidFill>
                  <a:srgbClr val="FFFF00"/>
                </a:solidFill>
              </a:rPr>
              <a:t>incomplete flower </a:t>
            </a:r>
            <a:r>
              <a:rPr lang="en-US" altLang="en-US" sz="2800" dirty="0"/>
              <a:t>lacks 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one or more </a:t>
            </a:r>
            <a:r>
              <a:rPr lang="en-US" altLang="en-US" sz="2800" dirty="0"/>
              <a:t>of the floral organs. 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rgbClr val="FFFF00"/>
                </a:solidFill>
              </a:rPr>
              <a:t>perfect flower </a:t>
            </a:r>
            <a:r>
              <a:rPr lang="en-US" altLang="en-US" sz="2800" dirty="0"/>
              <a:t>has both stamens (male reproductive organs) and pistils (female reproductive organs). 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/>
              <a:t>An </a:t>
            </a:r>
            <a:r>
              <a:rPr lang="en-US" altLang="en-US" sz="2800" dirty="0">
                <a:solidFill>
                  <a:srgbClr val="FFFF00"/>
                </a:solidFill>
              </a:rPr>
              <a:t>imperfect flower </a:t>
            </a:r>
            <a:r>
              <a:rPr lang="en-US" altLang="en-US" sz="2800" dirty="0"/>
              <a:t>lacks one or the other.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If both </a:t>
            </a:r>
            <a:r>
              <a:rPr lang="en-US" altLang="en-US" sz="3600" dirty="0" err="1"/>
              <a:t>pistillate</a:t>
            </a:r>
            <a:r>
              <a:rPr lang="en-US" altLang="en-US" sz="3600" dirty="0"/>
              <a:t> and staminate flowers occur on the same plant it is said to be </a:t>
            </a: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monoecious</a:t>
            </a:r>
            <a:r>
              <a:rPr lang="en-US" altLang="en-US" sz="3600" dirty="0"/>
              <a:t>.</a:t>
            </a:r>
          </a:p>
          <a:p>
            <a:pPr eaLnBrk="1" hangingPunct="1">
              <a:defRPr/>
            </a:pPr>
            <a:r>
              <a:rPr lang="en-US" altLang="en-US" sz="3600" dirty="0"/>
              <a:t>If two imperfect flowers occur on separate plants, the plants are termed </a:t>
            </a: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dioecious</a:t>
            </a:r>
            <a:r>
              <a:rPr lang="en-US" altLang="en-US" sz="3600" dirty="0"/>
              <a:t>.</a:t>
            </a:r>
          </a:p>
          <a:p>
            <a:pPr eaLnBrk="1" hangingPunct="1">
              <a:defRPr/>
            </a:pPr>
            <a:r>
              <a:rPr lang="en-US" altLang="en-US" sz="3600" dirty="0"/>
              <a:t>A cluster of flowers is called its </a:t>
            </a: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inflorescence</a:t>
            </a:r>
            <a:r>
              <a:rPr lang="en-US" altLang="en-US" sz="3600" dirty="0"/>
              <a:t>.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Plant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All living organisms except viruses have the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cell</a:t>
            </a:r>
            <a:r>
              <a:rPr lang="en-US" altLang="en-US" dirty="0"/>
              <a:t> as their basic structural unit.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 </a:t>
            </a:r>
          </a:p>
          <a:p>
            <a:pPr eaLnBrk="1" hangingPunct="1">
              <a:defRPr/>
            </a:pPr>
            <a:r>
              <a:rPr lang="en-US" altLang="en-US" dirty="0"/>
              <a:t>Large groups of cells carrying on the same function are termed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tissues</a:t>
            </a:r>
            <a:r>
              <a:rPr lang="en-US" altLang="en-US" dirty="0"/>
              <a:t>. </a:t>
            </a:r>
          </a:p>
        </p:txBody>
      </p:sp>
      <p:pic>
        <p:nvPicPr>
          <p:cNvPr id="17415" name="Picture 7" descr="seed_grow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5240338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Groups of tissues </a:t>
            </a:r>
            <a:r>
              <a:rPr lang="en-US" altLang="en-US" sz="3600" dirty="0"/>
              <a:t>make up the organs of plants.</a:t>
            </a:r>
          </a:p>
          <a:p>
            <a:pPr eaLnBrk="1" hangingPunct="1">
              <a:defRPr/>
            </a:pPr>
            <a:r>
              <a:rPr lang="en-US" altLang="en-US" sz="3600" dirty="0"/>
              <a:t>The </a:t>
            </a: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cell wall </a:t>
            </a:r>
            <a:r>
              <a:rPr lang="en-US" altLang="en-US" sz="3600" dirty="0"/>
              <a:t>is the foremost distinction between plant and animal cells</a:t>
            </a:r>
          </a:p>
          <a:p>
            <a:pPr eaLnBrk="1" hangingPunct="1">
              <a:defRPr/>
            </a:pPr>
            <a:r>
              <a:rPr lang="en-US" altLang="en-US" sz="3600" dirty="0"/>
              <a:t>As cells age, they acquire deposits of </a:t>
            </a: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lignin</a:t>
            </a:r>
            <a:r>
              <a:rPr lang="en-US" altLang="en-US" sz="3600" dirty="0"/>
              <a:t> (complex polymers) within the carbohydrate matrix.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en-US" dirty="0">
                <a:solidFill>
                  <a:srgbClr val="00B050"/>
                </a:solidFill>
              </a:rPr>
              <a:t>Green Plants </a:t>
            </a:r>
            <a:r>
              <a:rPr lang="en-US" altLang="en-US" dirty="0"/>
              <a:t>produce and recycle the oxygen on which animal life depends. </a:t>
            </a:r>
          </a:p>
          <a:p>
            <a:pPr marL="609600" indent="-609600" eaLnBrk="1" hangingPunct="1">
              <a:defRPr/>
            </a:pPr>
            <a:endParaRPr lang="en-US" altLang="en-US" dirty="0"/>
          </a:p>
          <a:p>
            <a:pPr marL="609600" indent="-609600" eaLnBrk="1" hangingPunct="1">
              <a:defRPr/>
            </a:pPr>
            <a:r>
              <a:rPr lang="en-US" altLang="en-US" dirty="0"/>
              <a:t>Plants of the world include a rich array that may be either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macroscopic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microscopic</a:t>
            </a:r>
            <a:r>
              <a:rPr lang="en-US" altLang="en-US" dirty="0"/>
              <a:t>.</a:t>
            </a:r>
          </a:p>
          <a:p>
            <a:pPr marL="609600" indent="-609600" eaLnBrk="1" hangingPunct="1">
              <a:defRPr/>
            </a:pPr>
            <a:endParaRPr lang="en-US" altLang="en-US" dirty="0"/>
          </a:p>
          <a:p>
            <a:pPr marL="609600" indent="-609600" eaLnBrk="1" hangingPunct="1">
              <a:defRPr/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classification system </a:t>
            </a:r>
            <a:r>
              <a:rPr lang="en-US" altLang="en-US" dirty="0"/>
              <a:t>is an attempt to arrange current knowledge into a tidy system</a:t>
            </a:r>
          </a:p>
        </p:txBody>
      </p:sp>
      <p:pic>
        <p:nvPicPr>
          <p:cNvPr id="7173" name="Picture 5" descr="green-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57800"/>
            <a:ext cx="1423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FFFF00"/>
                </a:solidFill>
              </a:rPr>
              <a:t>protoplast </a:t>
            </a:r>
            <a:r>
              <a:rPr lang="en-US" altLang="en-US" dirty="0"/>
              <a:t>is a living matter of the cell.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FFFF00"/>
                </a:solidFill>
              </a:rPr>
              <a:t>nucleus</a:t>
            </a:r>
            <a:r>
              <a:rPr lang="en-US" altLang="en-US" dirty="0"/>
              <a:t> is a vessel in cell that contains the chromosomes, the nucleolus, and the nucleoplasm.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FFFF00"/>
                </a:solidFill>
              </a:rPr>
              <a:t>chloroplast</a:t>
            </a:r>
            <a:r>
              <a:rPr lang="en-US" altLang="en-US" dirty="0"/>
              <a:t> contains chlorophyll pigment which is vital to </a:t>
            </a:r>
            <a:r>
              <a:rPr lang="en-US" altLang="en-US" dirty="0" err="1"/>
              <a:t>photsynthesis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FFFF00"/>
                </a:solidFill>
              </a:rPr>
              <a:t>Cytoplasm</a:t>
            </a:r>
            <a:r>
              <a:rPr lang="en-US" altLang="en-US" dirty="0"/>
              <a:t> is all the living material in the cell other than the nucleus.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FF00"/>
                </a:solidFill>
              </a:rPr>
              <a:t>vacuole</a:t>
            </a:r>
            <a:r>
              <a:rPr lang="en-US" altLang="en-US" sz="2800" dirty="0"/>
              <a:t> is a cavity within the cytoplasm.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Cell sap </a:t>
            </a:r>
            <a:r>
              <a:rPr lang="en-US" altLang="en-US" sz="2800" dirty="0"/>
              <a:t>is salts, pigments, and organic materials in the vacuole.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FF00"/>
                </a:solidFill>
              </a:rPr>
              <a:t>plasma membrane </a:t>
            </a:r>
            <a:r>
              <a:rPr lang="en-US" altLang="en-US" sz="2800" dirty="0"/>
              <a:t>surrounds the protoplast like a thin plastic bag separating it from the cell wall.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Cytoplasmic strands </a:t>
            </a:r>
            <a:r>
              <a:rPr lang="en-US" altLang="en-US" sz="2800" dirty="0"/>
              <a:t>connect the protoplasts of adjacent cells.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Mitochondria</a:t>
            </a:r>
            <a:r>
              <a:rPr lang="en-US" altLang="en-US" sz="2800" dirty="0"/>
              <a:t> specialized regions of the plant.</a:t>
            </a: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33797" name="Picture 5" descr="plant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628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Meristematic cells </a:t>
            </a:r>
            <a:r>
              <a:rPr lang="en-US" altLang="en-US" sz="2800" dirty="0"/>
              <a:t>remain simple and primarily divide and create new cells, permitting the plant to grow.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Vascular bundles </a:t>
            </a:r>
            <a:r>
              <a:rPr lang="en-US" altLang="en-US" sz="2800" dirty="0"/>
              <a:t>are the conducting tissue of a plant. It is composed of xylem and the phloem.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Monocotyledon</a:t>
            </a:r>
            <a:r>
              <a:rPr lang="en-US" altLang="en-US" sz="2800" dirty="0"/>
              <a:t> is plants that have one cotyledon. </a:t>
            </a:r>
          </a:p>
          <a:p>
            <a:pPr eaLnBrk="1" hangingPunct="1">
              <a:defRPr/>
            </a:pPr>
            <a:r>
              <a:rPr lang="en-US" altLang="en-US" sz="2800" dirty="0" err="1">
                <a:solidFill>
                  <a:schemeClr val="accent5">
                    <a:lumMod val="75000"/>
                  </a:schemeClr>
                </a:solidFill>
              </a:rPr>
              <a:t>Dicotyledon</a:t>
            </a:r>
            <a:r>
              <a:rPr lang="en-US" altLang="en-US" sz="2800" dirty="0"/>
              <a:t> is plants that have two cotyledons.</a:t>
            </a:r>
            <a:r>
              <a:rPr lang="en-US" altLang="en-US" dirty="0"/>
              <a:t> </a:t>
            </a:r>
          </a:p>
        </p:txBody>
      </p:sp>
      <p:pic>
        <p:nvPicPr>
          <p:cNvPr id="20484" name="Picture 4" descr="Cotyle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33875"/>
            <a:ext cx="3657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cambium tissue </a:t>
            </a:r>
            <a:r>
              <a:rPr lang="en-US" altLang="en-US" dirty="0"/>
              <a:t>produces the xylem and phloem. </a:t>
            </a:r>
          </a:p>
          <a:p>
            <a:pPr eaLnBrk="1" hangingPunct="1">
              <a:defRPr/>
            </a:pPr>
            <a:r>
              <a:rPr lang="en-US" altLang="en-US" dirty="0"/>
              <a:t>The pattern of the veins in the leaves termed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venation</a:t>
            </a:r>
            <a:r>
              <a:rPr lang="en-US" altLang="en-US" dirty="0"/>
              <a:t>. </a:t>
            </a:r>
          </a:p>
        </p:txBody>
      </p:sp>
      <p:pic>
        <p:nvPicPr>
          <p:cNvPr id="21511" name="Picture 7" descr="bistemroot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5553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net veins in leaf of wild gr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50666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</a:rPr>
              <a:t>Stomates</a:t>
            </a:r>
            <a:r>
              <a:rPr lang="en-US" altLang="en-US" dirty="0"/>
              <a:t> are pores through which gaseous exchange between the air outside the plant and the inter-cellular spaces inside the plant occur.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Transpiration</a:t>
            </a:r>
            <a:r>
              <a:rPr lang="en-US" altLang="en-US" dirty="0"/>
              <a:t> is when the plant loses water vapor through the stomata when they are open. </a:t>
            </a:r>
          </a:p>
        </p:txBody>
      </p:sp>
      <p:pic>
        <p:nvPicPr>
          <p:cNvPr id="22533" name="Picture 5" descr="transpi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9563"/>
            <a:ext cx="3276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6576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In a majority of higher plants, including the ornamentals, </a:t>
            </a:r>
            <a:r>
              <a:rPr lang="en-US" altLang="en-US" sz="3600" dirty="0">
                <a:solidFill>
                  <a:srgbClr val="92D050"/>
                </a:solidFill>
              </a:rPr>
              <a:t>chlorophyll</a:t>
            </a:r>
            <a:r>
              <a:rPr lang="en-US" altLang="en-US" sz="3600" dirty="0"/>
              <a:t> is the pigment in greatest abundance. </a:t>
            </a:r>
          </a:p>
          <a:p>
            <a:pPr eaLnBrk="1" hangingPunct="1">
              <a:defRPr/>
            </a:pPr>
            <a:r>
              <a:rPr lang="en-US" altLang="en-US" sz="3600" dirty="0"/>
              <a:t>Xanthophyll is bright 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</a:rPr>
              <a:t>yellow</a:t>
            </a:r>
            <a:r>
              <a:rPr lang="en-US" altLang="en-US" sz="3600" dirty="0"/>
              <a:t>. </a:t>
            </a:r>
          </a:p>
          <a:p>
            <a:pPr eaLnBrk="1" hangingPunct="1">
              <a:defRPr/>
            </a:pPr>
            <a:r>
              <a:rPr lang="en-US" altLang="en-US" sz="3600" dirty="0"/>
              <a:t>Carotene is </a:t>
            </a:r>
            <a:r>
              <a:rPr lang="en-US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orange</a:t>
            </a:r>
            <a:r>
              <a:rPr lang="en-US" altLang="en-US" sz="3600" dirty="0"/>
              <a:t>.</a:t>
            </a:r>
          </a:p>
          <a:p>
            <a:pPr eaLnBrk="1" hangingPunct="1">
              <a:defRPr/>
            </a:pPr>
            <a:r>
              <a:rPr lang="en-US" altLang="en-US" sz="3600" dirty="0"/>
              <a:t>Anthocyanins is </a:t>
            </a:r>
            <a:r>
              <a:rPr lang="en-US" altLang="en-US" sz="36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red</a:t>
            </a:r>
            <a:r>
              <a:rPr lang="en-US" altLang="en-US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 root elongates in the region of the </a:t>
            </a:r>
            <a:r>
              <a:rPr lang="en-US" altLang="en-US" dirty="0">
                <a:solidFill>
                  <a:schemeClr val="accent1"/>
                </a:solidFill>
              </a:rPr>
              <a:t>apical meristem</a:t>
            </a:r>
            <a:r>
              <a:rPr lang="en-US" altLang="en-US" dirty="0"/>
              <a:t>.</a:t>
            </a:r>
          </a:p>
          <a:p>
            <a:pPr eaLnBrk="1" hangingPunct="1">
              <a:defRPr/>
            </a:pPr>
            <a:r>
              <a:rPr lang="en-US" altLang="en-US" dirty="0"/>
              <a:t>The apical meristem is protected by the root cap as the root presses through the soil.</a:t>
            </a:r>
          </a:p>
        </p:txBody>
      </p:sp>
      <p:pic>
        <p:nvPicPr>
          <p:cNvPr id="24581" name="Picture 5" descr="r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619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chemeClr val="accent1"/>
                </a:solidFill>
              </a:rPr>
              <a:t>gymnosperms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accent1"/>
                </a:solidFill>
              </a:rPr>
              <a:t>angiosperms</a:t>
            </a:r>
            <a:r>
              <a:rPr lang="en-US" altLang="en-US" dirty="0"/>
              <a:t> are seed-bearing plants. A seed is a miniature plant. </a:t>
            </a:r>
          </a:p>
          <a:p>
            <a:pPr eaLnBrk="1" hangingPunct="1">
              <a:defRPr/>
            </a:pPr>
            <a:r>
              <a:rPr lang="en-US" altLang="en-US" dirty="0"/>
              <a:t>A miniature plant is termed an </a:t>
            </a:r>
            <a:r>
              <a:rPr lang="en-US" altLang="en-US" dirty="0">
                <a:solidFill>
                  <a:schemeClr val="accent1"/>
                </a:solidFill>
              </a:rPr>
              <a:t>embryo</a:t>
            </a:r>
            <a:r>
              <a:rPr lang="en-US" altLang="en-US" dirty="0"/>
              <a:t>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1"/>
                </a:solidFill>
              </a:rPr>
              <a:t>Monocots</a:t>
            </a:r>
            <a:r>
              <a:rPr lang="en-US" altLang="en-US" dirty="0"/>
              <a:t> produce one cotyledon, and </a:t>
            </a:r>
            <a:r>
              <a:rPr lang="en-US" altLang="en-US" dirty="0">
                <a:solidFill>
                  <a:schemeClr val="accent1"/>
                </a:solidFill>
              </a:rPr>
              <a:t>dicots</a:t>
            </a:r>
            <a:r>
              <a:rPr lang="en-US" altLang="en-US" dirty="0"/>
              <a:t> produce two cotyledons. </a:t>
            </a:r>
          </a:p>
        </p:txBody>
      </p:sp>
      <p:pic>
        <p:nvPicPr>
          <p:cNvPr id="25605" name="Picture 5" descr="Gymnosperm%20v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21088"/>
            <a:ext cx="54864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Monocots vs Dicots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609600"/>
            <a:ext cx="8147050" cy="5410200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300"/>
              <a:t>Monocots</a:t>
            </a:r>
            <a:endParaRPr lang="en-US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30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Leaves have parallel Veins</a:t>
            </a:r>
          </a:p>
          <a:p>
            <a:pPr eaLnBrk="1" hangingPunct="1">
              <a:defRPr/>
            </a:pPr>
            <a:r>
              <a:rPr lang="en-US" altLang="en-US" dirty="0"/>
              <a:t>Fibrous Roots</a:t>
            </a:r>
          </a:p>
          <a:p>
            <a:pPr eaLnBrk="1" hangingPunct="1">
              <a:defRPr/>
            </a:pPr>
            <a:r>
              <a:rPr lang="en-US" altLang="en-US" dirty="0"/>
              <a:t>Flower parts in 3’s</a:t>
            </a:r>
          </a:p>
          <a:p>
            <a:pPr eaLnBrk="1" hangingPunct="1">
              <a:defRPr/>
            </a:pPr>
            <a:r>
              <a:rPr lang="en-US" altLang="en-US" dirty="0"/>
              <a:t>Seed has one part (cotyledon)</a:t>
            </a:r>
          </a:p>
          <a:p>
            <a:pPr eaLnBrk="1" hangingPunct="1">
              <a:defRPr/>
            </a:pPr>
            <a:r>
              <a:rPr lang="en-US" altLang="en-US" dirty="0"/>
              <a:t>Vascular bundles are scattered</a:t>
            </a:r>
          </a:p>
        </p:txBody>
      </p:sp>
      <p:pic>
        <p:nvPicPr>
          <p:cNvPr id="32772" name="Picture 4" descr="monocot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577691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300" dirty="0"/>
              <a:t>Dicots</a:t>
            </a:r>
            <a:endParaRPr lang="en-US" alt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30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Leaves have branched Veins</a:t>
            </a:r>
          </a:p>
          <a:p>
            <a:pPr eaLnBrk="1" hangingPunct="1">
              <a:defRPr/>
            </a:pPr>
            <a:r>
              <a:rPr lang="en-US" altLang="en-US" dirty="0"/>
              <a:t>Tap Roots</a:t>
            </a:r>
          </a:p>
          <a:p>
            <a:pPr eaLnBrk="1" hangingPunct="1">
              <a:defRPr/>
            </a:pPr>
            <a:r>
              <a:rPr lang="en-US" altLang="en-US" dirty="0"/>
              <a:t>Flower parts in 4’s &amp; 5’s</a:t>
            </a:r>
          </a:p>
          <a:p>
            <a:pPr eaLnBrk="1" hangingPunct="1">
              <a:defRPr/>
            </a:pPr>
            <a:r>
              <a:rPr lang="en-US" altLang="en-US" dirty="0"/>
              <a:t>Seed has two parts (cotyledons)</a:t>
            </a:r>
          </a:p>
          <a:p>
            <a:pPr eaLnBrk="1" hangingPunct="1">
              <a:defRPr/>
            </a:pPr>
            <a:r>
              <a:rPr lang="en-US" altLang="en-US" dirty="0"/>
              <a:t>Vascular bundles are in a ring</a:t>
            </a:r>
          </a:p>
        </p:txBody>
      </p:sp>
      <p:pic>
        <p:nvPicPr>
          <p:cNvPr id="33796" name="Picture 4" descr="dic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5943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1913" y="838200"/>
            <a:ext cx="9186863" cy="455295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Cotyledon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1"/>
                </a:solidFill>
              </a:rPr>
              <a:t>Cotyledon</a:t>
            </a:r>
            <a:r>
              <a:rPr lang="en-US" altLang="en-US" dirty="0"/>
              <a:t>: an embryonic leaf in seed-bearing plants, one or more of which are the first leaves to appear from a germinating seed.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>
                <a:hlinkClick r:id="rId2"/>
              </a:rPr>
              <a:t>https://www.youtube.com/watch?v=gI2RxzAT-ww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1"/>
                </a:solidFill>
              </a:rPr>
              <a:t>Juvenility</a:t>
            </a:r>
            <a:r>
              <a:rPr lang="en-US" altLang="en-US" dirty="0"/>
              <a:t> is a state of vegetative growth during which a plant cannot flower.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1"/>
                </a:solidFill>
              </a:rPr>
              <a:t>Maturity</a:t>
            </a:r>
            <a:r>
              <a:rPr lang="en-US" altLang="en-US" dirty="0"/>
              <a:t> is the state of growth during which the plant becomes capable of flowering. </a:t>
            </a:r>
          </a:p>
          <a:p>
            <a:pPr eaLnBrk="1" hangingPunct="1">
              <a:defRPr/>
            </a:pPr>
            <a:r>
              <a:rPr lang="en-US" altLang="en-US" dirty="0"/>
              <a:t>A green plant is comparable </a:t>
            </a:r>
            <a:r>
              <a:rPr lang="en-US" altLang="en-US" dirty="0">
                <a:solidFill>
                  <a:schemeClr val="accent1"/>
                </a:solidFill>
              </a:rPr>
              <a:t>to a machine that operates nonstop</a:t>
            </a:r>
            <a:r>
              <a:rPr lang="en-US" altLang="en-US" dirty="0"/>
              <a:t>. </a:t>
            </a:r>
          </a:p>
        </p:txBody>
      </p:sp>
      <p:pic>
        <p:nvPicPr>
          <p:cNvPr id="26629" name="Picture 5" descr="0002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amaryllis-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973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Physiological</a:t>
            </a:r>
            <a:r>
              <a:rPr lang="en-US" dirty="0"/>
              <a:t> Processes of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The three physiological processes that stand out are </a:t>
            </a:r>
            <a:r>
              <a:rPr lang="en-US" altLang="en-US" sz="3600" dirty="0">
                <a:solidFill>
                  <a:schemeClr val="accent1"/>
                </a:solidFill>
              </a:rPr>
              <a:t>photosynthesis</a:t>
            </a:r>
            <a:r>
              <a:rPr lang="en-US" altLang="en-US" sz="3600" dirty="0"/>
              <a:t>, </a:t>
            </a:r>
            <a:r>
              <a:rPr lang="en-US" altLang="en-US" sz="3600" dirty="0">
                <a:solidFill>
                  <a:schemeClr val="accent1"/>
                </a:solidFill>
              </a:rPr>
              <a:t>respiration</a:t>
            </a:r>
            <a:r>
              <a:rPr lang="en-US" altLang="en-US" sz="3600" dirty="0"/>
              <a:t>, and </a:t>
            </a:r>
            <a:r>
              <a:rPr lang="en-US" altLang="en-US" sz="3600" dirty="0">
                <a:solidFill>
                  <a:schemeClr val="accent1"/>
                </a:solidFill>
              </a:rPr>
              <a:t>transpiration</a:t>
            </a:r>
            <a:r>
              <a:rPr lang="en-US" altLang="en-US" sz="3600" dirty="0"/>
              <a:t>. </a:t>
            </a:r>
          </a:p>
          <a:p>
            <a:pPr eaLnBrk="1" hangingPunct="1">
              <a:defRPr/>
            </a:pPr>
            <a:r>
              <a:rPr lang="en-US" altLang="en-US" sz="3600" dirty="0"/>
              <a:t>The rate of photosynthesis varies with the </a:t>
            </a:r>
            <a:r>
              <a:rPr lang="en-US" altLang="en-US" sz="3600" dirty="0">
                <a:solidFill>
                  <a:schemeClr val="accent1"/>
                </a:solidFill>
              </a:rPr>
              <a:t>light intensity</a:t>
            </a:r>
            <a:r>
              <a:rPr lang="en-US" altLang="en-US" sz="3600" dirty="0"/>
              <a:t>, </a:t>
            </a:r>
            <a:r>
              <a:rPr lang="en-US" altLang="en-US" sz="3600" dirty="0">
                <a:solidFill>
                  <a:schemeClr val="accent1"/>
                </a:solidFill>
              </a:rPr>
              <a:t>temperature</a:t>
            </a:r>
            <a:r>
              <a:rPr lang="en-US" altLang="en-US" sz="3600" dirty="0"/>
              <a:t>, and </a:t>
            </a:r>
            <a:r>
              <a:rPr lang="en-US" altLang="en-US" sz="3600" dirty="0">
                <a:solidFill>
                  <a:schemeClr val="accent1"/>
                </a:solidFill>
              </a:rPr>
              <a:t>concentration of carbon dioxide </a:t>
            </a:r>
            <a:r>
              <a:rPr lang="en-US" altLang="en-US" sz="3600" dirty="0"/>
              <a:t>in the plant’s atmosphere.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In the process of </a:t>
            </a:r>
            <a:r>
              <a:rPr lang="en-US" altLang="en-US" dirty="0">
                <a:solidFill>
                  <a:schemeClr val="accent1"/>
                </a:solidFill>
              </a:rPr>
              <a:t>respiration</a:t>
            </a:r>
            <a:r>
              <a:rPr lang="en-US" altLang="en-US" dirty="0"/>
              <a:t>, energy is produced.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1"/>
                </a:solidFill>
              </a:rPr>
              <a:t>Transpiration</a:t>
            </a:r>
            <a:r>
              <a:rPr lang="en-US" altLang="en-US" dirty="0"/>
              <a:t> is the loss of water in vapor form from a plant. </a:t>
            </a:r>
          </a:p>
          <a:p>
            <a:pPr eaLnBrk="1" hangingPunct="1">
              <a:defRPr/>
            </a:pPr>
            <a:r>
              <a:rPr lang="en-US" altLang="en-US" dirty="0"/>
              <a:t>The slow exudation of liquid water in transpiration is called </a:t>
            </a:r>
            <a:r>
              <a:rPr lang="en-US" altLang="en-US" dirty="0">
                <a:solidFill>
                  <a:schemeClr val="accent1"/>
                </a:solidFill>
              </a:rPr>
              <a:t>guttation</a:t>
            </a:r>
            <a:r>
              <a:rPr lang="en-US" altLang="en-US" dirty="0"/>
              <a:t>.</a:t>
            </a:r>
          </a:p>
        </p:txBody>
      </p:sp>
      <p:pic>
        <p:nvPicPr>
          <p:cNvPr id="28677" name="Picture 5" descr="800px-Guttation_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5720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 atmosphere supplies the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carbon dioxide</a:t>
            </a:r>
            <a:r>
              <a:rPr lang="en-US" altLang="en-US" dirty="0"/>
              <a:t> needed for photosynthesis and the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oxygen</a:t>
            </a:r>
            <a:r>
              <a:rPr lang="en-US" altLang="en-US" dirty="0"/>
              <a:t> needed for respiration for a plant. </a:t>
            </a:r>
          </a:p>
        </p:txBody>
      </p:sp>
      <p:pic>
        <p:nvPicPr>
          <p:cNvPr id="32773" name="Picture 5" descr="sch_photo_resp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60198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en-US" sz="28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accent1"/>
                </a:solidFill>
              </a:rPr>
              <a:t>Transpiration</a:t>
            </a:r>
            <a:r>
              <a:rPr lang="en-US" altLang="en-US" sz="2800" dirty="0"/>
              <a:t> rates are accelerated by increased </a:t>
            </a:r>
            <a:r>
              <a:rPr lang="en-US" altLang="en-US" sz="2800" b="1" dirty="0"/>
              <a:t>temperatures</a:t>
            </a:r>
            <a:r>
              <a:rPr lang="en-US" altLang="en-US" sz="2800" dirty="0"/>
              <a:t> or </a:t>
            </a:r>
            <a:r>
              <a:rPr lang="en-US" altLang="en-US" sz="2800" b="1" dirty="0"/>
              <a:t>light</a:t>
            </a:r>
            <a:r>
              <a:rPr lang="en-US" altLang="en-US" sz="2800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Transpiration</a:t>
            </a:r>
            <a:r>
              <a:rPr lang="en-US" sz="2800" dirty="0"/>
              <a:t> is essentially evaporation of water from plant leaves.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51200"/>
            <a:ext cx="41481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The current system for the scientific classification of plants are natural systems based on the </a:t>
            </a:r>
            <a:r>
              <a:rPr lang="en-US" altLang="en-US" sz="3600" dirty="0">
                <a:solidFill>
                  <a:schemeClr val="tx2">
                    <a:lumMod val="50000"/>
                  </a:schemeClr>
                </a:solidFill>
              </a:rPr>
              <a:t>genetic</a:t>
            </a:r>
            <a:r>
              <a:rPr lang="en-US" altLang="en-US" sz="3600" dirty="0"/>
              <a:t> and </a:t>
            </a:r>
            <a:r>
              <a:rPr lang="en-US" altLang="en-US" sz="3600" dirty="0">
                <a:solidFill>
                  <a:schemeClr val="tx2">
                    <a:lumMod val="50000"/>
                  </a:schemeClr>
                </a:solidFill>
              </a:rPr>
              <a:t>evolutionary relationships</a:t>
            </a:r>
            <a:r>
              <a:rPr lang="en-US" altLang="en-US" sz="3600" dirty="0"/>
              <a:t> among plants.</a:t>
            </a:r>
          </a:p>
          <a:p>
            <a:pPr eaLnBrk="1" hangingPunct="1">
              <a:defRPr/>
            </a:pPr>
            <a:r>
              <a:rPr lang="en-US" altLang="en-US" sz="3600" dirty="0"/>
              <a:t>Each plant fits into the classification system in a unique way, based on the specific combinations of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Permanent Wilting vs </a:t>
            </a:r>
            <a:br>
              <a:rPr lang="en-US" dirty="0"/>
            </a:br>
            <a:r>
              <a:rPr lang="en-US" dirty="0"/>
              <a:t>Temporary Wilting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en-US" sz="3200" dirty="0"/>
              <a:t>If there is so little water in the soil that the plant cannot replace the water vapor it has lost even after transpiration slows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</a:rPr>
              <a:t>, its permanent wilting. 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altLang="en-US" sz="3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As long as there is water in the soil the wilted plant will recover as soon as the rate of transportation slows, its 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temporary wilting</a:t>
            </a:r>
            <a:r>
              <a:rPr lang="en-US" altLang="en-US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1"/>
                </a:solidFill>
              </a:rPr>
              <a:t>Translocation</a:t>
            </a:r>
            <a:r>
              <a:rPr lang="en-US" altLang="en-US" dirty="0"/>
              <a:t> is the movement of organic materials from one part of the plant to another part.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 growth potential of a plant is determined by its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genetic heritage </a:t>
            </a:r>
            <a:r>
              <a:rPr lang="en-US" altLang="en-US" dirty="0"/>
              <a:t>and the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environment</a:t>
            </a:r>
            <a:r>
              <a:rPr lang="en-US" altLang="en-US" dirty="0"/>
              <a:t> in which it develops.</a:t>
            </a:r>
          </a:p>
          <a:p>
            <a:pPr eaLnBrk="1" hangingPunct="1">
              <a:defRPr/>
            </a:pPr>
            <a:r>
              <a:rPr lang="en-US" altLang="en-US" dirty="0"/>
              <a:t>A plants genetic heritage is </a:t>
            </a:r>
            <a:r>
              <a:rPr lang="en-US" altLang="en-US" dirty="0">
                <a:solidFill>
                  <a:schemeClr val="accent1"/>
                </a:solidFill>
              </a:rPr>
              <a:t>predetermined</a:t>
            </a:r>
            <a:r>
              <a:rPr lang="en-US" altLang="en-US" dirty="0"/>
              <a:t>; there is nothing a grower can do to change it.</a:t>
            </a:r>
          </a:p>
          <a:p>
            <a:pPr lvl="1" eaLnBrk="1" hangingPunct="1">
              <a:defRPr/>
            </a:pPr>
            <a:r>
              <a:rPr lang="en-US" altLang="en-US" dirty="0"/>
              <a:t> Its </a:t>
            </a:r>
            <a:r>
              <a:rPr lang="en-US" altLang="en-US" dirty="0">
                <a:solidFill>
                  <a:schemeClr val="accent1"/>
                </a:solidFill>
              </a:rPr>
              <a:t>environment</a:t>
            </a:r>
            <a:r>
              <a:rPr lang="en-US" altLang="en-US" dirty="0"/>
              <a:t>, on the other hand, is under the grower’s control to some extent.</a:t>
            </a:r>
          </a:p>
          <a:p>
            <a:pPr eaLnBrk="1" hangingPunct="1">
              <a:defRPr/>
            </a:pPr>
            <a:r>
              <a:rPr lang="en-US" altLang="en-US" dirty="0"/>
              <a:t>A plants environment exists both </a:t>
            </a:r>
            <a:r>
              <a:rPr lang="en-US" altLang="en-US" dirty="0">
                <a:solidFill>
                  <a:schemeClr val="accent1"/>
                </a:solidFill>
              </a:rPr>
              <a:t>above and below ground.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chemeClr val="accent1"/>
                </a:solidFill>
              </a:rPr>
              <a:t>soil</a:t>
            </a:r>
            <a:r>
              <a:rPr lang="en-US" altLang="en-US" sz="2800" dirty="0"/>
              <a:t> is the environment of the </a:t>
            </a:r>
            <a:r>
              <a:rPr lang="en-US" altLang="en-US" sz="2800" dirty="0">
                <a:solidFill>
                  <a:schemeClr val="accent1"/>
                </a:solidFill>
              </a:rPr>
              <a:t>root zone</a:t>
            </a:r>
            <a:r>
              <a:rPr lang="en-US" altLang="en-US" sz="2800" dirty="0"/>
              <a:t>.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400" dirty="0"/>
              <a:t>1.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400" dirty="0"/>
              <a:t>2.</a:t>
            </a:r>
          </a:p>
          <a:p>
            <a:pPr eaLnBrk="1" hangingPunct="1">
              <a:defRPr/>
            </a:pPr>
            <a:r>
              <a:rPr lang="en-US" altLang="en-US" sz="2800" dirty="0"/>
              <a:t>When soil is less than ideal for optimum plant growth, it is usually the result of a deficiency of 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essential elements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poor aeration</a:t>
            </a:r>
            <a:r>
              <a:rPr lang="en-US" altLang="en-US" sz="2800" dirty="0"/>
              <a:t>, and 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</a:rPr>
              <a:t>improper drainage</a:t>
            </a:r>
            <a:r>
              <a:rPr lang="en-US" altLang="en-US" sz="2800" dirty="0"/>
              <a:t>.</a:t>
            </a:r>
            <a:r>
              <a:rPr lang="en-US" altLang="en-US" dirty="0"/>
              <a:t> </a:t>
            </a:r>
          </a:p>
        </p:txBody>
      </p:sp>
      <p:pic>
        <p:nvPicPr>
          <p:cNvPr id="31749" name="Picture 5" descr="soil_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2133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1"/>
                </a:solidFill>
              </a:rPr>
              <a:t>Water</a:t>
            </a:r>
            <a:r>
              <a:rPr lang="en-US" altLang="en-US" dirty="0"/>
              <a:t> is essential to all life.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1"/>
                </a:solidFill>
              </a:rPr>
              <a:t>Light</a:t>
            </a:r>
            <a:r>
              <a:rPr lang="en-US" altLang="en-US" dirty="0"/>
              <a:t> is the energy that permits all life on earth to exist.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Without light</a:t>
            </a:r>
            <a:r>
              <a:rPr lang="en-US" altLang="en-US" dirty="0"/>
              <a:t>, the green color of a plant quickly fades and the plant dies.</a:t>
            </a:r>
          </a:p>
        </p:txBody>
      </p:sp>
      <p:pic>
        <p:nvPicPr>
          <p:cNvPr id="34821" name="Picture 5" descr="kww2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cartoon_sun_s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1"/>
                </a:solidFill>
              </a:rPr>
              <a:t>Phototropism</a:t>
            </a:r>
            <a:r>
              <a:rPr lang="en-US" altLang="en-US" dirty="0"/>
              <a:t> is the term used to describe when a plant is growing toward a window.</a:t>
            </a:r>
          </a:p>
          <a:p>
            <a:pPr eaLnBrk="1" hangingPunct="1">
              <a:defRPr/>
            </a:pPr>
            <a:r>
              <a:rPr lang="en-US" altLang="en-US" dirty="0"/>
              <a:t>The effect of varying periods or durations of light exposure on plant growth and development is called </a:t>
            </a:r>
            <a:r>
              <a:rPr lang="en-US" altLang="en-US" dirty="0" err="1">
                <a:solidFill>
                  <a:schemeClr val="accent1"/>
                </a:solidFill>
              </a:rPr>
              <a:t>photoperiodism</a:t>
            </a:r>
            <a:r>
              <a:rPr lang="en-US" altLang="en-US" dirty="0"/>
              <a:t>.</a:t>
            </a:r>
          </a:p>
        </p:txBody>
      </p:sp>
      <p:pic>
        <p:nvPicPr>
          <p:cNvPr id="35847" name="Picture 7" descr="Phototropism%20in%20mung%20bean%20seed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3429000"/>
            <a:ext cx="40433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Light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Plants need the colors </a:t>
            </a:r>
            <a:r>
              <a:rPr lang="en-US" altLang="en-US" dirty="0">
                <a:solidFill>
                  <a:srgbClr val="0070C0"/>
                </a:solidFill>
              </a:rPr>
              <a:t>blue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accent1"/>
                </a:solidFill>
              </a:rPr>
              <a:t>red</a:t>
            </a:r>
            <a:r>
              <a:rPr lang="en-US" altLang="en-US" dirty="0"/>
              <a:t> to activate chlorophyll. 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Light bulbs are deficient in the color </a:t>
            </a:r>
            <a:r>
              <a:rPr lang="en-US" altLang="en-US" dirty="0">
                <a:solidFill>
                  <a:srgbClr val="0070C0"/>
                </a:solidFill>
              </a:rPr>
              <a:t>blue</a:t>
            </a:r>
            <a:r>
              <a:rPr lang="en-US" altLang="en-US" dirty="0"/>
              <a:t>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Fluorescent tubes are deficient in the color </a:t>
            </a:r>
            <a:r>
              <a:rPr lang="en-US" altLang="en-US" dirty="0">
                <a:solidFill>
                  <a:schemeClr val="accent1"/>
                </a:solidFill>
              </a:rPr>
              <a:t>red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Light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Special grow lights are made that carry the correct </a:t>
            </a:r>
            <a:r>
              <a:rPr lang="en-US" altLang="en-US" dirty="0">
                <a:solidFill>
                  <a:srgbClr val="0070C0"/>
                </a:solidFill>
              </a:rPr>
              <a:t>blue </a:t>
            </a:r>
            <a:r>
              <a:rPr lang="en-US" altLang="en-US" dirty="0"/>
              <a:t>and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red</a:t>
            </a:r>
            <a:r>
              <a:rPr lang="en-US" altLang="en-US" dirty="0"/>
              <a:t> wavelengths.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Light intensity is measured in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foot candles</a:t>
            </a:r>
            <a:r>
              <a:rPr lang="en-US" altLang="en-US" dirty="0"/>
              <a:t>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Foot Candle:  The amount of light given off by a candle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a foot away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Football Field Light Foot Candles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143 foot candles (143 initial) </a:t>
            </a:r>
          </a:p>
          <a:p>
            <a:pPr algn="ctr" eaLnBrk="1" hangingPunct="1">
              <a:defRPr/>
            </a:pPr>
            <a:r>
              <a:rPr lang="en-US" dirty="0"/>
              <a:t>100 foot candles (targets)</a:t>
            </a:r>
          </a:p>
        </p:txBody>
      </p:sp>
      <p:pic>
        <p:nvPicPr>
          <p:cNvPr id="512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382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Light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Plants have adapted to survive in either high, partial, or low light intensities.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588645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Cultivar </a:t>
            </a:r>
            <a:r>
              <a:rPr lang="en-US" altLang="en-US" sz="2800" dirty="0"/>
              <a:t>is an intentionally cultivated variety whose continuance is due primarily to propagation by horticulturists.</a:t>
            </a:r>
          </a:p>
          <a:p>
            <a:pPr eaLnBrk="1" hangingPunct="1">
              <a:defRPr/>
            </a:pPr>
            <a:endParaRPr lang="en-US" alt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33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Light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</a:rPr>
              <a:t>Photoperiod</a:t>
            </a:r>
            <a:r>
              <a:rPr lang="en-US" altLang="en-US" sz="2800" dirty="0"/>
              <a:t>:  The length of daylight.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</a:rPr>
              <a:t>Short Day Plants</a:t>
            </a:r>
            <a:r>
              <a:rPr lang="en-US" altLang="en-US" sz="2800" dirty="0"/>
              <a:t>:  Plants that begin to flower when the nights are over 12 hours long.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</a:rPr>
              <a:t>Long Day Plants</a:t>
            </a:r>
            <a:r>
              <a:rPr lang="en-US" altLang="en-US" sz="2800" dirty="0"/>
              <a:t>:  Begin to flower when the nights are under 12 hours long.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</a:rPr>
              <a:t>Neutral Plants</a:t>
            </a:r>
            <a:r>
              <a:rPr lang="en-US" altLang="en-US" sz="2800" dirty="0"/>
              <a:t>:  Flowering response is unaffected by day length.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Temperature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Hardiness</a:t>
            </a:r>
            <a:r>
              <a:rPr lang="en-US" altLang="en-US" dirty="0"/>
              <a:t>:  A plants ability to withstand cold temperatures.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Hardiness is measured using the USDA hardiness Zone Map.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We are in 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Zone 6B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946400" y="2689225"/>
            <a:ext cx="325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Hardiness Zone</a:t>
            </a:r>
          </a:p>
        </p:txBody>
      </p:sp>
      <p:sp>
        <p:nvSpPr>
          <p:cNvPr id="62467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hlinkClick r:id="rId2"/>
              </a:rPr>
              <a:t>http://planthardiness.ars.usda.gov/phzmweb/Images/All_states_halfzones_poster_300dpi.jpg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/>
              <a:t>Four process influenced by temperature: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600200"/>
            <a:ext cx="8229600" cy="4495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Germination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Transpiration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Respiration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/>
              <a:t>Flowering</a:t>
            </a:r>
          </a:p>
        </p:txBody>
      </p:sp>
      <p:pic>
        <p:nvPicPr>
          <p:cNvPr id="36869" name="Picture 5" descr="070628063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01955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Forma</a:t>
            </a:r>
            <a:r>
              <a:rPr lang="en-US" altLang="en-US" dirty="0"/>
              <a:t> includes a group of plants within a species that are not truly a part of the natural classification system.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An appreciation of the diversity and complex relationships of the plant kingdom and the plant-like kingdom is essential to a successful career in ornamental horticulture.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Roots</a:t>
            </a:r>
            <a:r>
              <a:rPr lang="en-US" altLang="en-US" dirty="0"/>
              <a:t> are the below-ground portion of the plant.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Fibrous roots</a:t>
            </a:r>
            <a:r>
              <a:rPr lang="en-US" altLang="en-US" dirty="0"/>
              <a:t> is a network of roots reaching out horizontally and vertically through the soil.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Tap root </a:t>
            </a:r>
            <a:r>
              <a:rPr lang="en-US" altLang="en-US" dirty="0"/>
              <a:t>is one central root which grows larger and more dominant than the others.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10245" name="Picture 5" descr="image?id=92779&amp;rendTypeId=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297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30480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 principle function of the root is to absorb </a:t>
            </a:r>
            <a:r>
              <a:rPr lang="en-US" altLang="en-US" dirty="0">
                <a:solidFill>
                  <a:srgbClr val="00B0F0"/>
                </a:solidFill>
              </a:rPr>
              <a:t>H2O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mineral nutrients </a:t>
            </a:r>
            <a:r>
              <a:rPr lang="en-US" altLang="en-US" dirty="0"/>
              <a:t>from the soil.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FF00"/>
                </a:solidFill>
              </a:rPr>
              <a:t>Adventitious roots </a:t>
            </a:r>
            <a:r>
              <a:rPr lang="en-US" altLang="en-US" dirty="0"/>
              <a:t>are specialized roots which develop from stems in some plants and from leaves and cut stems from others. </a:t>
            </a:r>
          </a:p>
        </p:txBody>
      </p:sp>
      <p:pic>
        <p:nvPicPr>
          <p:cNvPr id="11269" name="Picture 5" descr="adv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2527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-95250"/>
            <a:ext cx="8229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FF00"/>
                </a:solidFill>
              </a:rPr>
              <a:t>Stems </a:t>
            </a:r>
            <a:r>
              <a:rPr lang="en-US" altLang="en-US" dirty="0"/>
              <a:t>are the central axis of plants.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The principle function of a stem is to conduct </a:t>
            </a:r>
            <a:r>
              <a:rPr lang="en-US" altLang="en-US" dirty="0">
                <a:solidFill>
                  <a:srgbClr val="0070C0"/>
                </a:solidFill>
              </a:rPr>
              <a:t>H2O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FFFF00"/>
                </a:solidFill>
              </a:rPr>
              <a:t>minerals</a:t>
            </a:r>
            <a:r>
              <a:rPr lang="en-US" altLang="en-US" dirty="0"/>
              <a:t> absorbed by the roots to the leaves and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other above-ground plant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parts,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 and to conduct </a:t>
            </a:r>
            <a:r>
              <a:rPr lang="en-US" altLang="en-US" dirty="0">
                <a:solidFill>
                  <a:srgbClr val="FFFF00"/>
                </a:solidFill>
              </a:rPr>
              <a:t>food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FFFF00"/>
                </a:solidFill>
              </a:rPr>
              <a:t>	materials</a:t>
            </a:r>
            <a:r>
              <a:rPr lang="en-US" altLang="en-US" dirty="0"/>
              <a:t> produced in the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leaves to the roots and other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plant parts.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12293" name="Picture 5" descr="350px-Stem_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971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10741</TotalTime>
  <Words>2118</Words>
  <Application>Microsoft Office PowerPoint</Application>
  <PresentationFormat>On-screen Show (4:3)</PresentationFormat>
  <Paragraphs>272</Paragraphs>
  <Slides>53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Tahoma</vt:lpstr>
      <vt:lpstr>Times New Roman</vt:lpstr>
      <vt:lpstr>Wingdings</vt:lpstr>
      <vt:lpstr>Slit</vt:lpstr>
      <vt:lpstr>Chapter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Photosynthesis </vt:lpstr>
      <vt:lpstr>Photosynthesis in a nutshell…</vt:lpstr>
      <vt:lpstr>PowerPoint Presentation</vt:lpstr>
      <vt:lpstr>Flower Types</vt:lpstr>
      <vt:lpstr>PowerPoint Presentation</vt:lpstr>
      <vt:lpstr>PowerPoint Presentation</vt:lpstr>
      <vt:lpstr>Plant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Monocots vs Dicots</vt:lpstr>
      <vt:lpstr>Monocots</vt:lpstr>
      <vt:lpstr>Dicots</vt:lpstr>
      <vt:lpstr>PowerPoint Presentation</vt:lpstr>
      <vt:lpstr>Cotyledon</vt:lpstr>
      <vt:lpstr>PowerPoint Presentation</vt:lpstr>
      <vt:lpstr>Physiological Processes of Plants</vt:lpstr>
      <vt:lpstr>PowerPoint Presentation</vt:lpstr>
      <vt:lpstr>PowerPoint Presentation</vt:lpstr>
      <vt:lpstr>PowerPoint Presentation</vt:lpstr>
      <vt:lpstr>PowerPoint Presentation</vt:lpstr>
      <vt:lpstr>Permanent Wilting vs  Temporary Wilting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</vt:lpstr>
      <vt:lpstr>Light</vt:lpstr>
      <vt:lpstr>Football Field Light Foot Candles</vt:lpstr>
      <vt:lpstr>Light</vt:lpstr>
      <vt:lpstr>Light</vt:lpstr>
      <vt:lpstr>Temperature</vt:lpstr>
      <vt:lpstr>Hardiness Zone</vt:lpstr>
      <vt:lpstr>Four process influenced by temperature:</vt:lpstr>
    </vt:vector>
  </TitlesOfParts>
  <Company>Brett's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Brett Butler</dc:creator>
  <cp:lastModifiedBy>Carrie Lykins</cp:lastModifiedBy>
  <cp:revision>39</cp:revision>
  <dcterms:created xsi:type="dcterms:W3CDTF">2008-03-13T00:35:00Z</dcterms:created>
  <dcterms:modified xsi:type="dcterms:W3CDTF">2016-08-24T17:55:28Z</dcterms:modified>
</cp:coreProperties>
</file>