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3"/>
  </p:sldMasterIdLst>
  <p:notesMasterIdLst>
    <p:notesMasterId r:id="rId57"/>
  </p:notesMasterIdLst>
  <p:handoutMasterIdLst>
    <p:handoutMasterId r:id="rId58"/>
  </p:handoutMasterIdLst>
  <p:sldIdLst>
    <p:sldId id="256" r:id="rId4"/>
    <p:sldId id="325" r:id="rId5"/>
    <p:sldId id="282" r:id="rId6"/>
    <p:sldId id="257" r:id="rId7"/>
    <p:sldId id="268" r:id="rId8"/>
    <p:sldId id="283" r:id="rId9"/>
    <p:sldId id="284" r:id="rId10"/>
    <p:sldId id="285" r:id="rId11"/>
    <p:sldId id="286" r:id="rId12"/>
    <p:sldId id="287" r:id="rId13"/>
    <p:sldId id="288" r:id="rId14"/>
    <p:sldId id="289" r:id="rId15"/>
    <p:sldId id="296" r:id="rId16"/>
    <p:sldId id="263" r:id="rId17"/>
    <p:sldId id="291" r:id="rId18"/>
    <p:sldId id="290" r:id="rId19"/>
    <p:sldId id="292" r:id="rId20"/>
    <p:sldId id="293" r:id="rId21"/>
    <p:sldId id="275" r:id="rId22"/>
    <p:sldId id="278" r:id="rId23"/>
    <p:sldId id="276" r:id="rId24"/>
    <p:sldId id="295" r:id="rId25"/>
    <p:sldId id="281" r:id="rId26"/>
    <p:sldId id="280" r:id="rId27"/>
    <p:sldId id="298" r:id="rId28"/>
    <p:sldId id="273" r:id="rId29"/>
    <p:sldId id="297" r:id="rId30"/>
    <p:sldId id="258"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Lst>
  <p:sldSz cx="9144000" cy="6858000" type="screen4x3"/>
  <p:notesSz cx="6985000" cy="9282113"/>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16">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086" y="108"/>
      </p:cViewPr>
      <p:guideLst>
        <p:guide orient="horz" pos="816"/>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1" tIns="45606" rIns="91211" bIns="45606" numCol="1" anchor="t" anchorCtr="0" compatLnSpc="1">
            <a:prstTxWarp prst="textNoShape">
              <a:avLst/>
            </a:prstTxWarp>
          </a:bodyPr>
          <a:lstStyle>
            <a:lvl1pPr defTabSz="912813">
              <a:defRPr sz="1200" smtClean="0">
                <a:latin typeface="Times New Roman" pitchFamily="18" charset="0"/>
              </a:defRPr>
            </a:lvl1pPr>
          </a:lstStyle>
          <a:p>
            <a:pPr>
              <a:defRPr/>
            </a:pPr>
            <a:endParaRPr lang="en-US" altLang="en-US"/>
          </a:p>
        </p:txBody>
      </p:sp>
      <p:sp>
        <p:nvSpPr>
          <p:cNvPr id="54275" name="Rectangle 3"/>
          <p:cNvSpPr>
            <a:spLocks noGrp="1" noChangeArrowheads="1"/>
          </p:cNvSpPr>
          <p:nvPr>
            <p:ph type="dt" sz="quarter" idx="1"/>
          </p:nvPr>
        </p:nvSpPr>
        <p:spPr bwMode="auto">
          <a:xfrm>
            <a:off x="3948113" y="0"/>
            <a:ext cx="3036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1" tIns="45606" rIns="91211" bIns="45606" numCol="1" anchor="t" anchorCtr="0" compatLnSpc="1">
            <a:prstTxWarp prst="textNoShape">
              <a:avLst/>
            </a:prstTxWarp>
          </a:bodyPr>
          <a:lstStyle>
            <a:lvl1pPr algn="r" defTabSz="912813">
              <a:defRPr sz="1200" smtClean="0">
                <a:latin typeface="Times New Roman" pitchFamily="18" charset="0"/>
              </a:defRPr>
            </a:lvl1pPr>
          </a:lstStyle>
          <a:p>
            <a:pPr>
              <a:defRPr/>
            </a:pPr>
            <a:endParaRPr lang="en-US" altLang="en-US"/>
          </a:p>
        </p:txBody>
      </p:sp>
      <p:sp>
        <p:nvSpPr>
          <p:cNvPr id="54276" name="Rectangle 4"/>
          <p:cNvSpPr>
            <a:spLocks noGrp="1" noChangeArrowheads="1"/>
          </p:cNvSpPr>
          <p:nvPr>
            <p:ph type="ftr" sz="quarter" idx="2"/>
          </p:nvPr>
        </p:nvSpPr>
        <p:spPr bwMode="auto">
          <a:xfrm>
            <a:off x="0" y="8824913"/>
            <a:ext cx="303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1" tIns="45606" rIns="91211" bIns="45606" numCol="1" anchor="b" anchorCtr="0" compatLnSpc="1">
            <a:prstTxWarp prst="textNoShape">
              <a:avLst/>
            </a:prstTxWarp>
          </a:bodyPr>
          <a:lstStyle>
            <a:lvl1pPr defTabSz="912813">
              <a:defRPr sz="1200" smtClean="0">
                <a:latin typeface="Times New Roman" pitchFamily="18" charset="0"/>
              </a:defRPr>
            </a:lvl1pPr>
          </a:lstStyle>
          <a:p>
            <a:pPr>
              <a:defRPr/>
            </a:pPr>
            <a:endParaRPr lang="en-US" altLang="en-US"/>
          </a:p>
        </p:txBody>
      </p:sp>
      <p:sp>
        <p:nvSpPr>
          <p:cNvPr id="54277" name="Rectangle 5"/>
          <p:cNvSpPr>
            <a:spLocks noGrp="1" noChangeArrowheads="1"/>
          </p:cNvSpPr>
          <p:nvPr>
            <p:ph type="sldNum" sz="quarter" idx="3"/>
          </p:nvPr>
        </p:nvSpPr>
        <p:spPr bwMode="auto">
          <a:xfrm>
            <a:off x="3948113" y="8824913"/>
            <a:ext cx="3036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1" tIns="45606" rIns="91211" bIns="45606" numCol="1" anchor="b" anchorCtr="0" compatLnSpc="1">
            <a:prstTxWarp prst="textNoShape">
              <a:avLst/>
            </a:prstTxWarp>
          </a:bodyPr>
          <a:lstStyle>
            <a:lvl1pPr algn="r" defTabSz="912813">
              <a:defRPr sz="1200">
                <a:latin typeface="Times New Roman" panose="02020603050405020304" pitchFamily="18" charset="0"/>
              </a:defRPr>
            </a:lvl1pPr>
          </a:lstStyle>
          <a:p>
            <a:fld id="{121F9BB3-5CFD-4AE0-909B-E0DD559E3CB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4" tIns="46473" rIns="92944" bIns="46473" numCol="1" anchor="t" anchorCtr="0" compatLnSpc="1">
            <a:prstTxWarp prst="textNoShape">
              <a:avLst/>
            </a:prstTxWarp>
          </a:bodyPr>
          <a:lstStyle>
            <a:lvl1pPr defTabSz="930275">
              <a:defRPr sz="1200" smtClean="0">
                <a:latin typeface="Times New Roman" pitchFamily="18" charset="0"/>
              </a:defRPr>
            </a:lvl1pPr>
          </a:lstStyle>
          <a:p>
            <a:pPr>
              <a:defRPr/>
            </a:pPr>
            <a:endParaRPr lang="en-US" altLang="en-US"/>
          </a:p>
        </p:txBody>
      </p:sp>
      <p:sp>
        <p:nvSpPr>
          <p:cNvPr id="28675" name="Rectangle 3"/>
          <p:cNvSpPr>
            <a:spLocks noGrp="1" noChangeArrowheads="1"/>
          </p:cNvSpPr>
          <p:nvPr>
            <p:ph type="dt" idx="1"/>
          </p:nvPr>
        </p:nvSpPr>
        <p:spPr bwMode="auto">
          <a:xfrm>
            <a:off x="3957638" y="0"/>
            <a:ext cx="302736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4" tIns="46473" rIns="92944" bIns="46473" numCol="1" anchor="t" anchorCtr="0" compatLnSpc="1">
            <a:prstTxWarp prst="textNoShape">
              <a:avLst/>
            </a:prstTxWarp>
          </a:bodyPr>
          <a:lstStyle>
            <a:lvl1pPr algn="r" defTabSz="930275">
              <a:defRPr sz="1200" smtClean="0">
                <a:latin typeface="Times New Roman" pitchFamily="18" charset="0"/>
              </a:defRPr>
            </a:lvl1pPr>
          </a:lstStyle>
          <a:p>
            <a:pPr>
              <a:defRPr/>
            </a:pPr>
            <a:endParaRPr lang="en-US" altLang="en-US"/>
          </a:p>
        </p:txBody>
      </p:sp>
      <p:sp>
        <p:nvSpPr>
          <p:cNvPr id="57348"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31863" y="4410075"/>
            <a:ext cx="51212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4" tIns="46473" rIns="92944" bIns="4647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9" name="Rectangle 7"/>
          <p:cNvSpPr>
            <a:spLocks noGrp="1" noChangeArrowheads="1"/>
          </p:cNvSpPr>
          <p:nvPr>
            <p:ph type="sldNum" sz="quarter" idx="5"/>
          </p:nvPr>
        </p:nvSpPr>
        <p:spPr bwMode="auto">
          <a:xfrm>
            <a:off x="3957638" y="8816975"/>
            <a:ext cx="302736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4" tIns="46473" rIns="92944" bIns="46473" numCol="1" anchor="b" anchorCtr="0" compatLnSpc="1">
            <a:prstTxWarp prst="textNoShape">
              <a:avLst/>
            </a:prstTxWarp>
          </a:bodyPr>
          <a:lstStyle>
            <a:lvl1pPr algn="r" defTabSz="930275">
              <a:defRPr sz="1200">
                <a:latin typeface="Times New Roman" panose="02020603050405020304" pitchFamily="18" charset="0"/>
              </a:defRPr>
            </a:lvl1pPr>
          </a:lstStyle>
          <a:p>
            <a:fld id="{BD43DB51-6DA5-42C5-8B20-176CB241191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marL="230188" indent="-230188" algn="l" rtl="0" eaLnBrk="0" fontAlgn="base" hangingPunct="0">
      <a:spcBef>
        <a:spcPct val="30000"/>
      </a:spcBef>
      <a:spcAft>
        <a:spcPct val="0"/>
      </a:spcAft>
      <a:buSzPct val="135000"/>
      <a:buChar char="•"/>
      <a:defRPr sz="1000" kern="1200">
        <a:solidFill>
          <a:schemeClr val="tx1"/>
        </a:solidFill>
        <a:latin typeface="Arial" charset="0"/>
        <a:ea typeface="+mn-ea"/>
        <a:cs typeface="+mn-cs"/>
      </a:defRPr>
    </a:lvl1pPr>
    <a:lvl2pPr marL="625475" indent="-111125" algn="l" rtl="0" eaLnBrk="0" fontAlgn="base" hangingPunct="0">
      <a:spcBef>
        <a:spcPct val="30000"/>
      </a:spcBef>
      <a:spcAft>
        <a:spcPct val="0"/>
      </a:spcAft>
      <a:buChar char="–"/>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0F4A8792-1130-44C8-9835-FF3C63C61320}"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Background for the Trainer:</a:t>
            </a:r>
            <a:endParaRPr lang="en-US" altLang="en-US">
              <a:latin typeface="Arial" panose="020B0604020202020204" pitchFamily="34" charset="0"/>
            </a:endParaRPr>
          </a:p>
          <a:p>
            <a:r>
              <a:rPr lang="en-US" altLang="en-US">
                <a:latin typeface="Arial" panose="020B0604020202020204" pitchFamily="34" charset="0"/>
              </a:rPr>
              <a:t>This training session is intended to educate the average worker (i.e., machine operators, construction workers, etc.) about electrical hazards and how to inspect for them.  This training will not discuss electrical safety for employees who are actually repairing electrical equipment.</a:t>
            </a:r>
          </a:p>
          <a:p>
            <a:r>
              <a:rPr lang="en-US" altLang="en-US">
                <a:latin typeface="Arial" panose="020B0604020202020204" pitchFamily="34" charset="0"/>
              </a:rPr>
              <a:t>Additional lockout and tagout training will be required for those employees who are “authorized” to use the lockout/tagout system.</a:t>
            </a:r>
          </a:p>
          <a:p>
            <a:pPr>
              <a:buFontTx/>
              <a:buNone/>
            </a:pPr>
            <a:r>
              <a:rPr lang="en-US" altLang="en-US" b="1">
                <a:latin typeface="Arial" panose="020B0604020202020204" pitchFamily="34" charset="0"/>
              </a:rPr>
              <a:t>II.	Speaker’s Notes:</a:t>
            </a:r>
            <a:endParaRPr lang="en-US" altLang="en-US">
              <a:latin typeface="Arial" panose="020B0604020202020204" pitchFamily="34" charset="0"/>
            </a:endParaRPr>
          </a:p>
          <a:p>
            <a:r>
              <a:rPr lang="en-US" altLang="en-US">
                <a:latin typeface="Arial" panose="020B0604020202020204" pitchFamily="34" charset="0"/>
              </a:rPr>
              <a:t>In this training session we will discuss how to work safely with electricity.  We will focus on specific electrical hazards in our workplace and how to protect ourselves from those hazards.  </a:t>
            </a:r>
          </a:p>
          <a:p>
            <a:r>
              <a:rPr lang="en-US" altLang="en-US">
                <a:latin typeface="Arial" panose="020B0604020202020204" pitchFamily="34" charset="0"/>
              </a:rPr>
              <a:t>This session will focus on:</a:t>
            </a:r>
          </a:p>
          <a:p>
            <a:pPr lvl="1"/>
            <a:r>
              <a:rPr lang="en-US" altLang="en-US">
                <a:latin typeface="Arial" panose="020B0604020202020204" pitchFamily="34" charset="0"/>
              </a:rPr>
              <a:t>How electricity works</a:t>
            </a:r>
          </a:p>
          <a:p>
            <a:pPr lvl="1"/>
            <a:r>
              <a:rPr lang="en-US" altLang="en-US">
                <a:latin typeface="Arial" panose="020B0604020202020204" pitchFamily="34" charset="0"/>
              </a:rPr>
              <a:t>How it impacts the human body</a:t>
            </a:r>
          </a:p>
          <a:p>
            <a:pPr lvl="1"/>
            <a:r>
              <a:rPr lang="en-US" altLang="en-US">
                <a:latin typeface="Arial" panose="020B0604020202020204" pitchFamily="34" charset="0"/>
              </a:rPr>
              <a:t>How to work safely with electrical equipment</a:t>
            </a:r>
          </a:p>
          <a:p>
            <a:pPr lvl="1"/>
            <a:r>
              <a:rPr lang="en-US" altLang="en-US">
                <a:latin typeface="Arial" panose="020B0604020202020204" pitchFamily="34" charset="0"/>
              </a:rPr>
              <a:t>Electrical hazards at our workplace</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D640F01E-15A1-4230-A31C-422EA7EF3928}"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Because every human body is built differently, every one will have a different level of resistance.</a:t>
            </a:r>
          </a:p>
          <a:p>
            <a:r>
              <a:rPr lang="en-US" altLang="en-US">
                <a:latin typeface="Arial" panose="020B0604020202020204" pitchFamily="34" charset="0"/>
              </a:rPr>
              <a:t>The range can be from as little as 500 ohms to many thousands of ohms.</a:t>
            </a:r>
          </a:p>
          <a:p>
            <a:r>
              <a:rPr lang="en-US" altLang="en-US">
                <a:latin typeface="Arial" panose="020B0604020202020204" pitchFamily="34" charset="0"/>
              </a:rPr>
              <a:t>As we’ve already discussed, the greater your body’s resistance, the less amps you will receive, and thus the less chance you will be harmed by a shock.</a:t>
            </a:r>
          </a:p>
          <a:p>
            <a:r>
              <a:rPr lang="en-US" altLang="en-US">
                <a:latin typeface="Arial" panose="020B0604020202020204" pitchFamily="34" charset="0"/>
              </a:rPr>
              <a:t>This is why a similar voltage shock can feel minor to one person and be deadly to another.  Of course, there are other considerations.  A person might have a heart that is more sensitive to ventricular fibrillation than another person’s heart.</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0B120916-FBB3-408E-910C-8B622FBFFF73}"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Background for the Trainer:</a:t>
            </a:r>
            <a:endParaRPr lang="en-US" altLang="en-US">
              <a:latin typeface="Arial" panose="020B0604020202020204" pitchFamily="34" charset="0"/>
            </a:endParaRPr>
          </a:p>
          <a:p>
            <a:r>
              <a:rPr lang="en-US" altLang="en-US">
                <a:latin typeface="Arial" panose="020B0604020202020204" pitchFamily="34" charset="0"/>
              </a:rPr>
              <a:t>Only employees authorized to repair and troubleshoot electrical equipment would need to wear PPE.  All other employees will not be subject to electrical exposure because they will not be repairing electrical equipment. </a:t>
            </a:r>
          </a:p>
          <a:p>
            <a:r>
              <a:rPr lang="en-US" altLang="en-US">
                <a:latin typeface="Arial" panose="020B0604020202020204" pitchFamily="34" charset="0"/>
              </a:rPr>
              <a:t>Employees who are exposed to static electricity might need to use PPE to reduce their exposure to static electricity.</a:t>
            </a:r>
          </a:p>
          <a:p>
            <a:pPr>
              <a:buFontTx/>
              <a:buNone/>
            </a:pPr>
            <a:r>
              <a:rPr lang="en-US" altLang="en-US" b="1">
                <a:latin typeface="Arial" panose="020B0604020202020204" pitchFamily="34" charset="0"/>
              </a:rPr>
              <a:t>II.	Speaker’s Notes:</a:t>
            </a:r>
            <a:endParaRPr lang="en-US" altLang="en-US">
              <a:latin typeface="Arial" panose="020B0604020202020204" pitchFamily="34" charset="0"/>
            </a:endParaRPr>
          </a:p>
          <a:p>
            <a:r>
              <a:rPr lang="en-US" altLang="en-US">
                <a:latin typeface="Arial" panose="020B0604020202020204" pitchFamily="34" charset="0"/>
              </a:rPr>
              <a:t>The primary way to protect yourself from electrical hazards is by using PPE that increases the resistance offered by the body (thus decreasing the number of mA you’re exposed to).</a:t>
            </a:r>
          </a:p>
          <a:p>
            <a:r>
              <a:rPr lang="en-US" altLang="en-US">
                <a:latin typeface="Arial" panose="020B0604020202020204" pitchFamily="34" charset="0"/>
              </a:rPr>
              <a:t>Of course, you will want to make sure the PPE being used is properly rated for the voltage that you might be exposed to.</a:t>
            </a:r>
          </a:p>
          <a:p>
            <a:r>
              <a:rPr lang="en-US" altLang="en-US">
                <a:latin typeface="Arial" panose="020B0604020202020204" pitchFamily="34" charset="0"/>
              </a:rPr>
              <a:t>Gloves provide increased resistance at the most likely point of electrical contact.</a:t>
            </a:r>
          </a:p>
          <a:p>
            <a:r>
              <a:rPr lang="en-US" altLang="en-US">
                <a:latin typeface="Arial" panose="020B0604020202020204" pitchFamily="34" charset="0"/>
              </a:rPr>
              <a:t>Shoes and mats increase resistance by making it more difficult for the current to reach the ground.</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F2D091BF-4BA1-46F8-9324-000228892336}"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Are there any questions on the basics of electricity and how it can impact the </a:t>
            </a:r>
            <a:br>
              <a:rPr lang="en-US" altLang="en-US">
                <a:latin typeface="Arial" panose="020B0604020202020204" pitchFamily="34" charset="0"/>
              </a:rPr>
            </a:br>
            <a:r>
              <a:rPr lang="en-US" altLang="en-US">
                <a:latin typeface="Arial" panose="020B0604020202020204" pitchFamily="34" charset="0"/>
              </a:rPr>
              <a:t>human body?</a:t>
            </a:r>
          </a:p>
          <a:p>
            <a:r>
              <a:rPr lang="en-US" altLang="en-US">
                <a:latin typeface="Arial" panose="020B0604020202020204" pitchFamily="34" charset="0"/>
              </a:rPr>
              <a:t>Let’s discuss potential electrical hazards and safe work practices.</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B213B4D3-3E79-4441-9EA6-1D86BE4C8307}"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WISHA has divided workers into two categories when it comes to working on or with electrical equipment.</a:t>
            </a:r>
          </a:p>
          <a:p>
            <a:r>
              <a:rPr lang="en-US" altLang="en-US">
                <a:latin typeface="Arial" panose="020B0604020202020204" pitchFamily="34" charset="0"/>
              </a:rPr>
              <a:t>Qualified workers are allowed to work on or near exposed energized equipment.  They receive additional detailed training that includes:</a:t>
            </a:r>
          </a:p>
          <a:p>
            <a:pPr lvl="1"/>
            <a:r>
              <a:rPr lang="en-US" altLang="en-US">
                <a:latin typeface="Arial" panose="020B0604020202020204" pitchFamily="34" charset="0"/>
              </a:rPr>
              <a:t>How to identify exposed electrical equipment and energized parts;</a:t>
            </a:r>
          </a:p>
          <a:p>
            <a:pPr lvl="1"/>
            <a:r>
              <a:rPr lang="en-US" altLang="en-US">
                <a:latin typeface="Arial" panose="020B0604020202020204" pitchFamily="34" charset="0"/>
              </a:rPr>
              <a:t>How to lock out or tag out equipment so that it can be worked on safely (Additional LO/TO training is required);</a:t>
            </a:r>
          </a:p>
          <a:p>
            <a:pPr lvl="1"/>
            <a:r>
              <a:rPr lang="en-US" altLang="en-US">
                <a:latin typeface="Arial" panose="020B0604020202020204" pitchFamily="34" charset="0"/>
              </a:rPr>
              <a:t>How to safely work on or troubleshoot electrical equipment and parts.</a:t>
            </a:r>
          </a:p>
          <a:p>
            <a:r>
              <a:rPr lang="en-US" altLang="en-US">
                <a:latin typeface="Arial" panose="020B0604020202020204" pitchFamily="34" charset="0"/>
              </a:rPr>
              <a:t>Unqualified workers are not permitted to work on or near exposed energized equipment.  They receive the training that has been discussed in this session, which includes:</a:t>
            </a:r>
          </a:p>
          <a:p>
            <a:pPr lvl="1"/>
            <a:r>
              <a:rPr lang="en-US" altLang="en-US">
                <a:latin typeface="Arial" panose="020B0604020202020204" pitchFamily="34" charset="0"/>
              </a:rPr>
              <a:t>How electricity works;</a:t>
            </a:r>
          </a:p>
          <a:p>
            <a:pPr lvl="1"/>
            <a:r>
              <a:rPr lang="en-US" altLang="en-US">
                <a:latin typeface="Arial" panose="020B0604020202020204" pitchFamily="34" charset="0"/>
              </a:rPr>
              <a:t>How electricity can contact and harm the human body;</a:t>
            </a:r>
          </a:p>
          <a:p>
            <a:pPr lvl="1"/>
            <a:r>
              <a:rPr lang="en-US" altLang="en-US">
                <a:latin typeface="Arial" panose="020B0604020202020204" pitchFamily="34" charset="0"/>
              </a:rPr>
              <a:t>Which tasks require a qualified worker to perform;</a:t>
            </a:r>
          </a:p>
          <a:p>
            <a:pPr lvl="1"/>
            <a:r>
              <a:rPr lang="en-US" altLang="en-US">
                <a:latin typeface="Arial" panose="020B0604020202020204" pitchFamily="34" charset="0"/>
              </a:rPr>
              <a:t>How to identify potential electrical hazards and how to use equipment and machinery that is powered by electricity.</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40BE7B7A-FFFE-4089-9D12-F3E1D34E2E5D}"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Electrical systems, when designed and built properly, are the safest form of energy. Electrical systems are inherently safe.</a:t>
            </a:r>
          </a:p>
          <a:p>
            <a:r>
              <a:rPr lang="en-US" altLang="en-US">
                <a:latin typeface="Arial" panose="020B0604020202020204" pitchFamily="34" charset="0"/>
              </a:rPr>
              <a:t>Injuries typically occur when improper procedures are used to work on electrical equipment, the hazards of electrical systems are not understood or not taken seriously, or when safety systems are ignored or circumvented.</a:t>
            </a:r>
          </a:p>
          <a:p>
            <a:r>
              <a:rPr lang="en-US" altLang="en-US">
                <a:latin typeface="Arial" panose="020B0604020202020204" pitchFamily="34" charset="0"/>
              </a:rPr>
              <a:t>This is why it is so important for workers to identify and understand the hazards </a:t>
            </a:r>
            <a:br>
              <a:rPr lang="en-US" altLang="en-US">
                <a:latin typeface="Arial" panose="020B0604020202020204" pitchFamily="34" charset="0"/>
              </a:rPr>
            </a:br>
            <a:r>
              <a:rPr lang="en-US" altLang="en-US">
                <a:latin typeface="Arial" panose="020B0604020202020204" pitchFamily="34" charset="0"/>
              </a:rPr>
              <a:t>of electricity, inspect equipment before they use it, and use the equipment correctly.</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205C7AA9-059E-4618-B38B-5FAD26E658D5}"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31863" y="4260850"/>
            <a:ext cx="5121275" cy="4640263"/>
          </a:xfrm>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We will discuss most of these points in further detail on the next few slides.</a:t>
            </a:r>
          </a:p>
          <a:p>
            <a:r>
              <a:rPr lang="en-US" altLang="en-US">
                <a:latin typeface="Arial" panose="020B0604020202020204" pitchFamily="34" charset="0"/>
              </a:rPr>
              <a:t>Always stay at least 10 feet away from high-voltage power lines.  High-voltage lines are bare conductors, so contacting them with a ladder, cherry picker, manlift bucket truck, etc., will cause electrical shocks.  If a dump truck were to touch high-voltage power lines when it raised its bed to unload the contents, the driver would not even feel the electricity because the large rubber tires would prevent the voltage from reaching the ground and forming a completed circuit (much like the birds sitting on a wire).  However, if the driver were to step out of the truck, he would be electrocuted as soon as his foot touched the ground.</a:t>
            </a:r>
          </a:p>
          <a:p>
            <a:r>
              <a:rPr lang="en-US" altLang="en-US">
                <a:latin typeface="Arial" panose="020B0604020202020204" pitchFamily="34" charset="0"/>
              </a:rPr>
              <a:t>Damaged wiring insulation exposes hot wires to potentially combustible materials and may start a fire.</a:t>
            </a:r>
          </a:p>
          <a:p>
            <a:r>
              <a:rPr lang="en-US" altLang="en-US">
                <a:latin typeface="Arial" panose="020B0604020202020204" pitchFamily="34" charset="0"/>
              </a:rPr>
              <a:t>Always contact your local utility companies prior to doing any digging or trenching and have them mark the locations of their wires.</a:t>
            </a:r>
          </a:p>
          <a:p>
            <a:r>
              <a:rPr lang="en-US" altLang="en-US">
                <a:latin typeface="Arial" panose="020B0604020202020204" pitchFamily="34" charset="0"/>
              </a:rPr>
              <a:t>Broken switches or plugs can cause overheating in the circuit.</a:t>
            </a:r>
          </a:p>
          <a:p>
            <a:r>
              <a:rPr lang="en-US" altLang="en-US">
                <a:latin typeface="Arial" panose="020B0604020202020204" pitchFamily="34" charset="0"/>
              </a:rPr>
              <a:t>Overloaded circuits are created when too much electrical current is running through a given electrical system.</a:t>
            </a:r>
          </a:p>
          <a:p>
            <a:r>
              <a:rPr lang="en-US" altLang="en-US">
                <a:latin typeface="Arial" panose="020B0604020202020204" pitchFamily="34" charset="0"/>
              </a:rPr>
              <a:t>Appliances or tools can become overheated if they have an internal electrical problem.</a:t>
            </a:r>
          </a:p>
          <a:p>
            <a:r>
              <a:rPr lang="en-US" altLang="en-US">
                <a:latin typeface="Arial" panose="020B0604020202020204" pitchFamily="34" charset="0"/>
              </a:rPr>
              <a:t>Static electricity can cause discomfort for workers or even start a fire or explosion when around flammable materials.</a:t>
            </a:r>
          </a:p>
          <a:p>
            <a:r>
              <a:rPr lang="en-US" altLang="en-US">
                <a:latin typeface="Arial" panose="020B0604020202020204" pitchFamily="34" charset="0"/>
              </a:rPr>
              <a:t>Make sure flammable materials are properly stored and grounded, especially when chemicals are being dispensed.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C9B9D491-F546-47DE-9677-44FEC9957BB3}"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Background for the Trainer::</a:t>
            </a:r>
            <a:endParaRPr lang="en-US" altLang="en-US">
              <a:latin typeface="Arial" panose="020B0604020202020204" pitchFamily="34" charset="0"/>
            </a:endParaRPr>
          </a:p>
          <a:p>
            <a:r>
              <a:rPr lang="en-US" altLang="en-US">
                <a:latin typeface="Arial" panose="020B0604020202020204" pitchFamily="34" charset="0"/>
              </a:rPr>
              <a:t>Bring a portable power tool to the class so that you can point out the different hazards to the employees.</a:t>
            </a:r>
          </a:p>
          <a:p>
            <a:pPr>
              <a:buFontTx/>
              <a:buNone/>
            </a:pPr>
            <a:r>
              <a:rPr lang="en-US" altLang="en-US" b="1">
                <a:latin typeface="Arial" panose="020B0604020202020204" pitchFamily="34" charset="0"/>
              </a:rPr>
              <a:t>II.	Speaker’s Notes:</a:t>
            </a:r>
          </a:p>
          <a:p>
            <a:r>
              <a:rPr lang="en-US" altLang="en-US">
                <a:latin typeface="Arial" panose="020B0604020202020204" pitchFamily="34" charset="0"/>
              </a:rPr>
              <a:t>Portable power tools are used by almost everyone either at work or at home.  They need to be taken care of and properly inspected because they can have many of the potential hazards listed on the previous slide such as:</a:t>
            </a:r>
          </a:p>
          <a:p>
            <a:pPr lvl="1"/>
            <a:r>
              <a:rPr lang="en-US" altLang="en-US">
                <a:latin typeface="Arial" panose="020B0604020202020204" pitchFamily="34" charset="0"/>
              </a:rPr>
              <a:t>Damaged wire insulation</a:t>
            </a:r>
          </a:p>
          <a:p>
            <a:pPr lvl="1"/>
            <a:r>
              <a:rPr lang="en-US" altLang="en-US">
                <a:latin typeface="Arial" panose="020B0604020202020204" pitchFamily="34" charset="0"/>
              </a:rPr>
              <a:t>Broken plugs</a:t>
            </a:r>
          </a:p>
          <a:p>
            <a:pPr lvl="1"/>
            <a:r>
              <a:rPr lang="en-US" altLang="en-US">
                <a:latin typeface="Arial" panose="020B0604020202020204" pitchFamily="34" charset="0"/>
              </a:rPr>
              <a:t>Overloaded circuits (i.e., pop a fuse when turned on)</a:t>
            </a:r>
          </a:p>
          <a:p>
            <a:pPr lvl="1"/>
            <a:r>
              <a:rPr lang="en-US" altLang="en-US">
                <a:latin typeface="Arial" panose="020B0604020202020204" pitchFamily="34" charset="0"/>
              </a:rPr>
              <a:t>Overheated or sparked</a:t>
            </a:r>
          </a:p>
          <a:p>
            <a:r>
              <a:rPr lang="en-US" altLang="en-US">
                <a:latin typeface="Arial" panose="020B0604020202020204" pitchFamily="34" charset="0"/>
              </a:rPr>
              <a:t>If you find that a power tool is damaged, tag it out of service and have it repaired or replaced.</a:t>
            </a:r>
          </a:p>
          <a:p>
            <a:r>
              <a:rPr lang="en-US" altLang="en-US">
                <a:latin typeface="Arial" panose="020B0604020202020204" pitchFamily="34" charset="0"/>
              </a:rPr>
              <a:t>Using portable power tools in a wet or damp area is just asking for the electricity to go to ground and shock you.</a:t>
            </a:r>
          </a:p>
          <a:p>
            <a:r>
              <a:rPr lang="en-US" altLang="en-US">
                <a:latin typeface="Arial" panose="020B0604020202020204" pitchFamily="34" charset="0"/>
              </a:rPr>
              <a:t>If a power tool appears to be getting too hot or starts sparking, stop using it, tag it out of service, and have it repaired or replaced.</a:t>
            </a:r>
          </a:p>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57DFE7FD-C42C-426B-97E2-E5382BED9537}"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31863" y="4410075"/>
            <a:ext cx="5392737" cy="4176713"/>
          </a:xfrm>
          <a:noFill/>
        </p:spPr>
        <p:txBody>
          <a:bodyPr/>
          <a:lstStyle/>
          <a:p>
            <a:pPr>
              <a:buFontTx/>
              <a:buNone/>
            </a:pPr>
            <a:r>
              <a:rPr lang="en-US" altLang="en-US" b="1">
                <a:latin typeface="Arial" panose="020B0604020202020204" pitchFamily="34" charset="0"/>
              </a:rPr>
              <a:t>I.	Background for the Trainer:</a:t>
            </a:r>
            <a:endParaRPr lang="en-US" altLang="en-US">
              <a:latin typeface="Arial" panose="020B0604020202020204" pitchFamily="34" charset="0"/>
            </a:endParaRPr>
          </a:p>
          <a:p>
            <a:r>
              <a:rPr lang="en-US" altLang="en-US">
                <a:latin typeface="Arial" panose="020B0604020202020204" pitchFamily="34" charset="0"/>
              </a:rPr>
              <a:t>Bring an extension cord to the class so that you can show them how to properly inspect the cord and what hazards to look for.</a:t>
            </a:r>
          </a:p>
          <a:p>
            <a:pPr>
              <a:buFontTx/>
              <a:buNone/>
            </a:pPr>
            <a:r>
              <a:rPr lang="en-US" altLang="en-US" b="1">
                <a:latin typeface="Arial" panose="020B0604020202020204" pitchFamily="34" charset="0"/>
              </a:rPr>
              <a:t>II.	Speaker’s Notes:</a:t>
            </a:r>
            <a:endParaRPr lang="en-US" altLang="en-US">
              <a:latin typeface="Arial" panose="020B0604020202020204" pitchFamily="34" charset="0"/>
            </a:endParaRPr>
          </a:p>
          <a:p>
            <a:r>
              <a:rPr lang="en-US" altLang="en-US">
                <a:latin typeface="Arial" panose="020B0604020202020204" pitchFamily="34" charset="0"/>
              </a:rPr>
              <a:t>Extension cords can also have some of the general hazards listed in the earlier slide, so they should always be inspected before use. </a:t>
            </a:r>
          </a:p>
          <a:p>
            <a:r>
              <a:rPr lang="en-US" altLang="en-US">
                <a:latin typeface="Arial" panose="020B0604020202020204" pitchFamily="34" charset="0"/>
              </a:rPr>
              <a:t>Also make sure the cord is rated for the load you plan to put on it.  Can that extension cord handle the 15 strings of holiday lights and the illuminated snowman with the waving arm?  Is the extension cord rated for outdoor use?  If not, the cord could become overheated, start a fire, or blow a circuit breaker in your home, classroom or school.  </a:t>
            </a:r>
          </a:p>
          <a:p>
            <a:r>
              <a:rPr lang="en-US" altLang="en-US">
                <a:latin typeface="Arial" panose="020B0604020202020204" pitchFamily="34" charset="0"/>
              </a:rPr>
              <a:t>Extension cords are designed for temporary work.  They are not intended to be used as a permanent power source because they are more likely to be damaged or overloaded, and they are not supplied with their own circuit breaker as a hardwired system would be.</a:t>
            </a:r>
          </a:p>
          <a:p>
            <a:r>
              <a:rPr lang="en-US" altLang="en-US">
                <a:latin typeface="Arial" panose="020B0604020202020204" pitchFamily="34" charset="0"/>
              </a:rPr>
              <a:t>Extension cords are not ropes.  They can easily be stretched and damaged if used to hoist objects.</a:t>
            </a:r>
          </a:p>
          <a:p>
            <a:r>
              <a:rPr lang="en-US" altLang="en-US">
                <a:latin typeface="Arial" panose="020B0604020202020204" pitchFamily="34" charset="0"/>
              </a:rPr>
              <a:t>Do not use staples or nails to hang extension cords because this could cause damage to the outer jacket of insulation.  If the wire were to become exposed, the current could reach ground through the nail or staple and cause a short-circuited and hot cord.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2B0F0487-4ACD-44B0-AAC2-DBA230C5A1DD}"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Inspect the plugs for deformed or missing pins.  Don’t yank an electrical cord out of the socket by pulling on the cord.  Remove the cord by pulling on the plug.</a:t>
            </a:r>
          </a:p>
          <a:p>
            <a:r>
              <a:rPr lang="en-US" altLang="en-US">
                <a:latin typeface="Arial" panose="020B0604020202020204" pitchFamily="34" charset="0"/>
              </a:rPr>
              <a:t>Inspect the outer jacket or insulation of the cord for cuts, abrasions, or signs of wear.</a:t>
            </a:r>
          </a:p>
          <a:p>
            <a:r>
              <a:rPr lang="en-US" altLang="en-US">
                <a:latin typeface="Arial" panose="020B0604020202020204" pitchFamily="34" charset="0"/>
              </a:rPr>
              <a:t>Is there evidence of internal damage such as a pinched or crushed outer jacket?</a:t>
            </a:r>
          </a:p>
          <a:p>
            <a:r>
              <a:rPr lang="en-US" altLang="en-US">
                <a:latin typeface="Arial" panose="020B0604020202020204" pitchFamily="34" charset="0"/>
              </a:rPr>
              <a:t>If a cord is damaged, tag it out of service and repair or discard it.</a:t>
            </a:r>
          </a:p>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9262090E-1BDD-45E3-80EB-E0112D4324D9}"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133475" y="684213"/>
            <a:ext cx="4641850" cy="3481387"/>
          </a:xfrm>
          <a:ln/>
        </p:spPr>
      </p:sp>
      <p:sp>
        <p:nvSpPr>
          <p:cNvPr id="76804"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Circuits are protected with equipment such as breakers or fuses.  These allow a certain amount of amperage in the circuit before blowing, tripping, or otherwise breaking the circuit.  They are used to protect equipment and wiring in the system from being damaged by too much electrical current.</a:t>
            </a:r>
          </a:p>
          <a:p>
            <a:r>
              <a:rPr lang="en-US" altLang="en-US">
                <a:latin typeface="Arial" panose="020B0604020202020204" pitchFamily="34" charset="0"/>
              </a:rPr>
              <a:t>Energize (close the circuit) or de-energize (open the circuit) with the appropriate equipment such as switches or breakers.</a:t>
            </a:r>
          </a:p>
          <a:p>
            <a:r>
              <a:rPr lang="en-US" altLang="en-US">
                <a:latin typeface="Arial" panose="020B0604020202020204" pitchFamily="34" charset="0"/>
              </a:rPr>
              <a:t>Do not open or close circuits by installing and removing  fuses, taking terminal lugs off and on, or by splicing cables.</a:t>
            </a:r>
          </a:p>
          <a:p>
            <a:r>
              <a:rPr lang="en-US" altLang="en-US">
                <a:latin typeface="Arial" panose="020B0604020202020204" pitchFamily="34" charset="0"/>
              </a:rPr>
              <a:t>If a circuit protection device is tripped, have an authorized worker inspect the system before manually re-energizing the circuit.  There may be a short or some other electrical hazard that needs to be repaired.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C3C203AA-20F4-4971-9502-04AF02440B65}"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We use electricity every day, so we often take it for granted.  We don’t consider the serious consequences that could result if we don’t take the proper precautions.</a:t>
            </a:r>
          </a:p>
          <a:p>
            <a:r>
              <a:rPr lang="en-US" altLang="en-US">
                <a:latin typeface="Arial" panose="020B0604020202020204" pitchFamily="34" charset="0"/>
              </a:rPr>
              <a:t>How many times have you blown a fuse or tripped a circuit breaker because you overloaded the system?</a:t>
            </a:r>
          </a:p>
          <a:p>
            <a:r>
              <a:rPr lang="en-US" altLang="en-US">
                <a:latin typeface="Arial" panose="020B0604020202020204" pitchFamily="34" charset="0"/>
              </a:rPr>
              <a:t>Do you inspect your electrical equipment at home?</a:t>
            </a:r>
          </a:p>
          <a:p>
            <a:r>
              <a:rPr lang="en-US" altLang="en-US">
                <a:latin typeface="Arial" panose="020B0604020202020204" pitchFamily="34" charset="0"/>
              </a:rPr>
              <a:t>Do you unplug electrical appliances, such as toasters, when they are not being used?</a:t>
            </a:r>
          </a:p>
          <a:p>
            <a:r>
              <a:rPr lang="en-US" altLang="en-US">
                <a:latin typeface="Arial" panose="020B0604020202020204" pitchFamily="34" charset="0"/>
              </a:rPr>
              <a:t>Have you taught your children about the dangers of electricity?</a:t>
            </a:r>
          </a:p>
          <a:p>
            <a:r>
              <a:rPr lang="en-US" altLang="en-US">
                <a:latin typeface="Arial" panose="020B0604020202020204" pitchFamily="34" charset="0"/>
              </a:rPr>
              <a:t>These are the basic electrical safety prevention methods we often take for granted.</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3A53AD67-BFAF-488B-9FF2-752346206332}"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Almost all electrical equipment is designed with some sort of grounding system so that if there is a problem such as a short circuit, the electrical current will go to ground through the grounding system rather than through the human body.</a:t>
            </a:r>
          </a:p>
          <a:p>
            <a:r>
              <a:rPr lang="en-US" altLang="en-US">
                <a:latin typeface="Arial" panose="020B0604020202020204" pitchFamily="34" charset="0"/>
              </a:rPr>
              <a:t>Do not use equipment with damaged grounding connectors.  Some people might alter a 3-prong plug by cutting off the grounding prong so that they can plug into a 2-prong receptacle.  This practice is not safe because you are bypassing an equipment safeguard and setting yourself up for an injury.</a:t>
            </a:r>
          </a:p>
          <a:p>
            <a:r>
              <a:rPr lang="en-US" altLang="en-US">
                <a:latin typeface="Arial" panose="020B0604020202020204" pitchFamily="34" charset="0"/>
              </a:rPr>
              <a:t>Another option is to use an adapter that converts a 3-prong system into a 2-prong system.  Again, this interrupts the grounding connection.  The adapters are not designed to send the current to ground if there is a problem.</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F755144C-35F2-41AA-A3CD-208352A250A6}"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Background for the Trainer::</a:t>
            </a:r>
            <a:endParaRPr lang="en-US" altLang="en-US">
              <a:latin typeface="Arial" panose="020B0604020202020204" pitchFamily="34" charset="0"/>
            </a:endParaRPr>
          </a:p>
          <a:p>
            <a:r>
              <a:rPr lang="en-US" altLang="en-US">
                <a:latin typeface="Arial" panose="020B0604020202020204" pitchFamily="34" charset="0"/>
              </a:rPr>
              <a:t>If your school district uses Ground Fault Circuit Interuptors (GFCIs), bring one in to demonstrate to the employees.</a:t>
            </a:r>
          </a:p>
          <a:p>
            <a:pPr>
              <a:buFontTx/>
              <a:buNone/>
            </a:pPr>
            <a:r>
              <a:rPr lang="en-US" altLang="en-US" b="1">
                <a:latin typeface="Arial" panose="020B0604020202020204" pitchFamily="34" charset="0"/>
              </a:rPr>
              <a:t>II.	Speaker’s Notes:</a:t>
            </a:r>
            <a:endParaRPr lang="en-US" altLang="en-US">
              <a:latin typeface="Arial" panose="020B0604020202020204" pitchFamily="34" charset="0"/>
            </a:endParaRPr>
          </a:p>
          <a:p>
            <a:r>
              <a:rPr lang="en-US" altLang="en-US">
                <a:latin typeface="Arial" panose="020B0604020202020204" pitchFamily="34" charset="0"/>
              </a:rPr>
              <a:t>GFCIs reduce the likelihood of fatal shocks by automatically switching off the power when a small amount of earth or grounded current is detected.</a:t>
            </a:r>
          </a:p>
          <a:p>
            <a:r>
              <a:rPr lang="en-US" altLang="en-US">
                <a:latin typeface="Arial" panose="020B0604020202020204" pitchFamily="34" charset="0"/>
              </a:rPr>
              <a:t>GFCI receptacles are found in schools or hotels in the bathroom or kitchen where an electric appliance such as a hair dryer or toaster has a chance to fall into a sink full of water.  If this occurred, the GFCI would automatically shut off the power to the receptacle.  The receptacle would have to be manually reset.</a:t>
            </a:r>
          </a:p>
          <a:p>
            <a:r>
              <a:rPr lang="en-US" altLang="en-US">
                <a:latin typeface="Arial" panose="020B0604020202020204" pitchFamily="34" charset="0"/>
              </a:rPr>
              <a:t>GFCIs can also be portable and used with extension cords and power tools.</a:t>
            </a:r>
          </a:p>
          <a:p>
            <a:r>
              <a:rPr lang="en-US" altLang="en-US">
                <a:latin typeface="Arial" panose="020B0604020202020204" pitchFamily="34" charset="0"/>
              </a:rPr>
              <a:t>Fuses and circuit breakers operate at several Amps to allow the circuit to continue even when slightly overloaded.  Remember, people are injured at the milliAmp level.</a:t>
            </a:r>
          </a:p>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7D8F5B41-733B-4DBA-A8D3-E16FA2DCEC1E}"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p>
          <a:p>
            <a:r>
              <a:rPr lang="en-US" altLang="en-US">
                <a:latin typeface="Arial" panose="020B0604020202020204" pitchFamily="34" charset="0"/>
              </a:rPr>
              <a:t>Static electricity is very common in schools and at home. It is caused when two materials rub against each another and build up a charge of electricity.  The static is finally dissipated when a grounded conductor, such as a doorknob, is touched.</a:t>
            </a:r>
          </a:p>
          <a:p>
            <a:r>
              <a:rPr lang="en-US" altLang="en-US">
                <a:latin typeface="Arial" panose="020B0604020202020204" pitchFamily="34" charset="0"/>
              </a:rPr>
              <a:t>Sometimes static electricity can result in arcs of electricity leaping from a person onto an worker’s metal tools or workbench.  This type of static electricity can cause minor skin burns. It can cause dangerous shocks for people with heart conditions.</a:t>
            </a:r>
          </a:p>
          <a:p>
            <a:r>
              <a:rPr lang="en-US" altLang="en-US">
                <a:latin typeface="Arial" panose="020B0604020202020204" pitchFamily="34" charset="0"/>
              </a:rPr>
              <a:t>Static electricity can be reduced by properly grounding the equipment, providing rubber matting (i.e., increased resistance) for the worker to stand on, or providing PPE such as grounding wires that connect to a worker’s wrist, gloves, or shoes.</a:t>
            </a:r>
          </a:p>
          <a:p>
            <a:r>
              <a:rPr lang="en-US" altLang="en-US">
                <a:latin typeface="Arial" panose="020B0604020202020204" pitchFamily="34" charset="0"/>
              </a:rPr>
              <a:t>You may have noticed computer technicians using a wrist strap to ground them to the computer. This will prevent damage to the computer or to the tech from static electricity.</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46B754C8-D1D8-4A3D-8B46-13F523F44EFA}"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Background for the Trainer:</a:t>
            </a:r>
            <a:endParaRPr lang="en-US" altLang="en-US">
              <a:latin typeface="Arial" panose="020B0604020202020204" pitchFamily="34" charset="0"/>
            </a:endParaRPr>
          </a:p>
          <a:p>
            <a:r>
              <a:rPr lang="en-US" altLang="en-US">
                <a:latin typeface="Arial" panose="020B0604020202020204" pitchFamily="34" charset="0"/>
              </a:rPr>
              <a:t>Show or describe how your school district stores and properly grounds flammable and combustible materials.</a:t>
            </a:r>
          </a:p>
          <a:p>
            <a:pPr>
              <a:buFontTx/>
              <a:buNone/>
            </a:pPr>
            <a:r>
              <a:rPr lang="en-US" altLang="en-US" b="1">
                <a:latin typeface="Arial" panose="020B0604020202020204" pitchFamily="34" charset="0"/>
              </a:rPr>
              <a:t>II.	Speaker’s Notes:</a:t>
            </a:r>
            <a:endParaRPr lang="en-US" altLang="en-US">
              <a:latin typeface="Arial" panose="020B0604020202020204" pitchFamily="34" charset="0"/>
            </a:endParaRPr>
          </a:p>
          <a:p>
            <a:r>
              <a:rPr lang="en-US" altLang="en-US">
                <a:latin typeface="Arial" panose="020B0604020202020204" pitchFamily="34" charset="0"/>
              </a:rPr>
              <a:t>Flammable and ignitable materials include flammable gases, vapors, or liquids, and combustible dusts.</a:t>
            </a:r>
          </a:p>
          <a:p>
            <a:r>
              <a:rPr lang="en-US" altLang="en-US">
                <a:latin typeface="Arial" panose="020B0604020202020204" pitchFamily="34" charset="0"/>
              </a:rPr>
              <a:t>All of these can be ignited by even the smallest spark of electricity.  People have been killed and seriously injured by the ignition of a flammable substance by a static electricity spark.  For example, when filling portable gasoline containers at the gas station, place the container on the ground (therefore properly grounding the container) before filling it.  These containers have been know to explode from static electricity when left in a truck bed.  The plastic container rubs on the plastic truck bed (or metal container of metal truck bed) creating static electricity that cannot reach the ground because of the truck tires.</a:t>
            </a:r>
          </a:p>
          <a:p>
            <a:r>
              <a:rPr lang="en-US" altLang="en-US">
                <a:latin typeface="Arial" panose="020B0604020202020204" pitchFamily="34" charset="0"/>
              </a:rPr>
              <a:t>Rooms that permanently use or store flammable substances require special explosion proof electric systems such as lighting and outlets.  Do not use portable power equipment in rooms that are known to intermittently contain flammable substances.</a:t>
            </a:r>
          </a:p>
          <a:p>
            <a:pPr>
              <a:buFontTx/>
              <a:buNone/>
            </a:pPr>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6BCB9DFC-9814-44A3-B500-CD7091713051}"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altLang="en-US">
                <a:latin typeface="Arial" panose="020B0604020202020204" pitchFamily="34" charset="0"/>
              </a:rPr>
              <a:t>In school districts we find flammable liquids in various places.</a:t>
            </a:r>
          </a:p>
          <a:p>
            <a:pPr lvl="1"/>
            <a:r>
              <a:rPr lang="en-US" altLang="en-US">
                <a:latin typeface="Arial" panose="020B0604020202020204" pitchFamily="34" charset="0"/>
              </a:rPr>
              <a:t>Voc-Ed wood shops, e.g., flammable finishes and paint thinners, etc.</a:t>
            </a:r>
          </a:p>
          <a:p>
            <a:pPr lvl="1"/>
            <a:r>
              <a:rPr lang="en-US" altLang="en-US">
                <a:latin typeface="Arial" panose="020B0604020202020204" pitchFamily="34" charset="0"/>
              </a:rPr>
              <a:t>Voc Ed metal shops, e.g., solvents, cleaners, paints, etc.</a:t>
            </a:r>
          </a:p>
          <a:p>
            <a:pPr lvl="1"/>
            <a:r>
              <a:rPr lang="en-US" altLang="en-US">
                <a:latin typeface="Arial" panose="020B0604020202020204" pitchFamily="34" charset="0"/>
              </a:rPr>
              <a:t>Science storerooms, e.g., various chemicals</a:t>
            </a:r>
          </a:p>
          <a:p>
            <a:pPr lvl="1"/>
            <a:r>
              <a:rPr lang="en-US" altLang="en-US">
                <a:latin typeface="Arial" panose="020B0604020202020204" pitchFamily="34" charset="0"/>
              </a:rPr>
              <a:t>Arts and Crafts, e.g., acetone, solvents, thinners, etc.</a:t>
            </a:r>
          </a:p>
          <a:p>
            <a:pPr lvl="1"/>
            <a:r>
              <a:rPr lang="en-US" altLang="en-US">
                <a:latin typeface="Arial" panose="020B0604020202020204" pitchFamily="34" charset="0"/>
              </a:rPr>
              <a:t>Maintenance, e.g., paints, thinners, solvents, etc.</a:t>
            </a:r>
          </a:p>
          <a:p>
            <a:pPr lvl="1"/>
            <a:r>
              <a:rPr lang="en-US" altLang="en-US">
                <a:latin typeface="Arial" panose="020B0604020202020204" pitchFamily="34" charset="0"/>
              </a:rPr>
              <a:t>Transportation, e.g., gasoline, carburetor cleaner, engine cleaners, etc.</a:t>
            </a:r>
          </a:p>
          <a:p>
            <a:pPr lvl="1"/>
            <a:r>
              <a:rPr lang="en-US" altLang="en-US">
                <a:latin typeface="Arial" panose="020B0604020202020204" pitchFamily="34" charset="0"/>
              </a:rPr>
              <a:t>Grounds, e.g., gasoline for mowers, snow blowers, etc.</a:t>
            </a:r>
          </a:p>
          <a:p>
            <a:r>
              <a:rPr lang="en-US" altLang="en-US">
                <a:latin typeface="Arial" panose="020B0604020202020204" pitchFamily="34" charset="0"/>
              </a:rPr>
              <a:t>Ask the class participants to think of other places in their school or work location where there are flammable liquids, gases, dusts, etc.</a:t>
            </a:r>
          </a:p>
          <a:p>
            <a:r>
              <a:rPr lang="en-US" altLang="en-US">
                <a:latin typeface="Arial" panose="020B0604020202020204" pitchFamily="34" charset="0"/>
              </a:rPr>
              <a:t>Use this list to inspect these items/conditions and institute appropriate safety measures if not already done.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FF7AB9D6-A7F9-4DBB-BA84-09B063F8809E}"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Never tamper with or bypass electrical interlocks or other machine safeguards.  You are risking injury to yourself and others every time you do this.</a:t>
            </a:r>
          </a:p>
          <a:p>
            <a:r>
              <a:rPr lang="en-US" altLang="en-US">
                <a:latin typeface="Arial" panose="020B0604020202020204" pitchFamily="34" charset="0"/>
              </a:rPr>
              <a:t>Do not attempt to repair electrical components of your machine.  Do not even open your machine’s electrical panel.  Remember, only authorized workers are permitted to repair or work on electrical equipment.</a:t>
            </a:r>
          </a:p>
          <a:p>
            <a:r>
              <a:rPr lang="en-US" altLang="en-US">
                <a:latin typeface="Arial" panose="020B0604020202020204" pitchFamily="34" charset="0"/>
              </a:rPr>
              <a:t>Properly disengage or shut off your machine before working in its point of operation.  This may mean hitting the emergency stop or even calling an authorized worker to lock out the machine first.</a:t>
            </a:r>
          </a:p>
          <a:p>
            <a:r>
              <a:rPr lang="en-US" altLang="en-US">
                <a:latin typeface="Arial" panose="020B0604020202020204" pitchFamily="34" charset="0"/>
              </a:rPr>
              <a:t>Obey warning signs and stickers, particularly those that warn of high voltage.</a:t>
            </a:r>
          </a:p>
          <a:p>
            <a:r>
              <a:rPr lang="en-US" altLang="en-US">
                <a:latin typeface="Arial" panose="020B0604020202020204" pitchFamily="34" charset="0"/>
              </a:rPr>
              <a:t>Are warning signs in place everywhere they are needed in your school district?</a:t>
            </a:r>
          </a:p>
          <a:p>
            <a:r>
              <a:rPr lang="en-US" altLang="en-US">
                <a:latin typeface="Arial" panose="020B0604020202020204" pitchFamily="34" charset="0"/>
              </a:rPr>
              <a:t>Learn to identify electrical malfunctions of your machine.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83A625E1-9356-478C-934A-88569BC8C44C}"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Any questions concerning the hazards of electricity and how to work safely with it?</a:t>
            </a:r>
          </a:p>
          <a:p>
            <a:r>
              <a:rPr lang="en-US" altLang="en-US">
                <a:latin typeface="Arial" panose="020B0604020202020204" pitchFamily="34" charset="0"/>
              </a:rPr>
              <a:t>Let’s wrap up the training session and see what you’ve learned.</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D11709A1-57E9-4523-893E-168EE96AB274}"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pPr>
              <a:buFontTx/>
              <a:buNone/>
            </a:pPr>
            <a:r>
              <a:rPr lang="en-US" altLang="en-US">
                <a:latin typeface="Arial" panose="020B0604020202020204" pitchFamily="34" charset="0"/>
              </a:rPr>
              <a:t>	This slide lists the main points to remember when working with electricity.</a:t>
            </a:r>
          </a:p>
          <a:p>
            <a:pPr>
              <a:buFontTx/>
              <a:buNone/>
            </a:pPr>
            <a:r>
              <a:rPr lang="en-US" altLang="en-US">
                <a:latin typeface="Arial" panose="020B0604020202020204" pitchFamily="34" charset="0"/>
              </a:rPr>
              <a:t>	Remind your class that this is only a very basic electrical safety presentation.</a:t>
            </a:r>
          </a:p>
          <a:p>
            <a:pPr>
              <a:buFontTx/>
              <a:buNone/>
            </a:pPr>
            <a:r>
              <a:rPr lang="en-US" altLang="en-US">
                <a:latin typeface="Arial" panose="020B0604020202020204" pitchFamily="34" charset="0"/>
              </a:rPr>
              <a:t>	Remind them that WAC 296-800-280 is the law in Washington State.</a:t>
            </a:r>
          </a:p>
          <a:p>
            <a:pPr>
              <a:buFontTx/>
              <a:buNone/>
            </a:pPr>
            <a:r>
              <a:rPr lang="en-US" altLang="en-US">
                <a:latin typeface="Arial" panose="020B0604020202020204" pitchFamily="34" charset="0"/>
              </a:rPr>
              <a:t>	Violations of this law can result in citations and fines as well as personal injury to yourself, your co-workers and/or our students.</a:t>
            </a:r>
          </a:p>
          <a:p>
            <a:pPr>
              <a:buFontTx/>
              <a:buNone/>
            </a:pPr>
            <a:endParaRPr lang="en-US" altLang="en-US">
              <a:latin typeface="Arial" panose="020B0604020202020204" pitchFamily="34" charset="0"/>
            </a:endParaRPr>
          </a:p>
          <a:p>
            <a:pPr>
              <a:buFontTx/>
              <a:buNone/>
            </a:pPr>
            <a:endParaRPr lang="en-US" altLang="en-US">
              <a:latin typeface="Arial" panose="020B0604020202020204" pitchFamily="34" charset="0"/>
            </a:endParaRPr>
          </a:p>
          <a:p>
            <a:pPr>
              <a:buFontTx/>
              <a:buNone/>
            </a:pPr>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3DB51-6DA5-42C5-8B20-176CB241191B}" type="slidenum">
              <a:rPr lang="en-US" altLang="en-US"/>
              <a:pPr/>
              <a:t>29</a:t>
            </a:fld>
            <a:endParaRPr lang="en-US" altLang="en-US"/>
          </a:p>
        </p:txBody>
      </p:sp>
    </p:spTree>
    <p:extLst>
      <p:ext uri="{BB962C8B-B14F-4D97-AF65-F5344CB8AC3E}">
        <p14:creationId xmlns:p14="http://schemas.microsoft.com/office/powerpoint/2010/main" val="2548898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3DB51-6DA5-42C5-8B20-176CB241191B}" type="slidenum">
              <a:rPr lang="en-US" altLang="en-US"/>
              <a:pPr/>
              <a:t>40</a:t>
            </a:fld>
            <a:endParaRPr lang="en-US" altLang="en-US"/>
          </a:p>
        </p:txBody>
      </p:sp>
    </p:spTree>
    <p:extLst>
      <p:ext uri="{BB962C8B-B14F-4D97-AF65-F5344CB8AC3E}">
        <p14:creationId xmlns:p14="http://schemas.microsoft.com/office/powerpoint/2010/main" val="199439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FF5EA461-FFCF-452E-8EF4-650B9677B7B4}"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In this session we will discuss the basics of electricity and how electricity impacts the human body.</a:t>
            </a:r>
          </a:p>
          <a:p>
            <a:r>
              <a:rPr lang="en-US" altLang="en-US">
                <a:latin typeface="Arial" panose="020B0604020202020204" pitchFamily="34" charset="0"/>
              </a:rPr>
              <a:t>Then we will discuss electrical hazards and the proper way to work safely with electrical equipment.</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1592FC4D-DFB2-4133-863E-3D24F23362A3}"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A basic completed electrical circuit requires three things to function correctly:</a:t>
            </a:r>
          </a:p>
          <a:p>
            <a:r>
              <a:rPr lang="en-US" altLang="en-US">
                <a:latin typeface="Arial" panose="020B0604020202020204" pitchFamily="34" charset="0"/>
              </a:rPr>
              <a:t>The first is the electrical source.  This can range from a battery to the transformer outside of our building that converts the high voltage carried by power lines into a lower voltage that can be used by our machinery.</a:t>
            </a:r>
          </a:p>
          <a:p>
            <a:r>
              <a:rPr lang="en-US" altLang="en-US">
                <a:latin typeface="Arial" panose="020B0604020202020204" pitchFamily="34" charset="0"/>
              </a:rPr>
              <a:t>The electrical user is anything that uses electricity to operate, which can range from a lightbulb to a sophisticated machine.  The electrical user is what provides the significant resistance in the circuit.</a:t>
            </a:r>
          </a:p>
          <a:p>
            <a:r>
              <a:rPr lang="en-US" altLang="en-US">
                <a:latin typeface="Arial" panose="020B0604020202020204" pitchFamily="34" charset="0"/>
              </a:rPr>
              <a:t>The wires connect the electrical source with the electrical user.  The wires are also important in that they must be rated properly for the circuit.  If a wire operates with too much electricity, it may become overheated and fail.  This could result in an electrical fire.</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29271433-B357-4F0E-8ABC-5C673D17D727}"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Electricity will travel only in a completed circuit.  When you flip a light switch off, you are breaking the circuit.  To turn the light back on, you complete the circuit by flipping the switch on.  </a:t>
            </a:r>
          </a:p>
          <a:p>
            <a:r>
              <a:rPr lang="en-US" altLang="en-US">
                <a:latin typeface="Arial" panose="020B0604020202020204" pitchFamily="34" charset="0"/>
              </a:rPr>
              <a:t>Electricity will always travel in the path of least resistance.  Every electrical user has a certain amount of electrical resistance.  If the electrical circuit has a choice between a lightbulb or a power tool, it will enlighten the bulb because it has less resistance than a power tool.  </a:t>
            </a:r>
          </a:p>
          <a:p>
            <a:r>
              <a:rPr lang="en-US" altLang="en-US">
                <a:latin typeface="Arial" panose="020B0604020202020204" pitchFamily="34" charset="0"/>
              </a:rPr>
              <a:t>Short circuits occur because of the rule that electricity will always travel in the path of least resistance.  If given the opportunity, electricity will bypass a piece of machinery (resistance). This will result in the machine not operating correctly and the circuit possibly overheating. It was designed with a certain amount of resistance, and when that resistance is bypassed, the wiring may become overheated. Circuit breakers were developed to break the circuit and stop the the flow of electricity if the source of resistance were bypassed to prevent the circuit from overheating.</a:t>
            </a:r>
          </a:p>
          <a:p>
            <a:r>
              <a:rPr lang="en-US" altLang="en-US">
                <a:latin typeface="Arial" panose="020B0604020202020204" pitchFamily="34" charset="0"/>
              </a:rPr>
              <a:t>Electricity will always try to travel to ground. Ground completes a circuit and offers very little resistance.</a:t>
            </a:r>
          </a:p>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4B3E50C7-D792-4CDB-9FAE-8B1C3DAACE4A}"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Electricity will travel through a person because most often that person offers less resistance than the electrical user (i.e., machinery, power tool) that is currently on the circuit. </a:t>
            </a:r>
          </a:p>
          <a:p>
            <a:r>
              <a:rPr lang="en-US" altLang="en-US">
                <a:latin typeface="Arial" panose="020B0604020202020204" pitchFamily="34" charset="0"/>
              </a:rPr>
              <a:t>If the person is touching the ground, that person will form a completed electrical circuit. Now the electricity will prefer to travel through the person (less resistance) and to the ground.  </a:t>
            </a:r>
          </a:p>
          <a:p>
            <a:r>
              <a:rPr lang="en-US" altLang="en-US">
                <a:latin typeface="Arial" panose="020B0604020202020204" pitchFamily="34" charset="0"/>
              </a:rPr>
              <a:t>How can birds safely sit on high-voltage electrical wires?  Because they are not touching the ground, they do not form a completed circuit, so the electricity does not pass through them.</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66B5A0D8-1471-419B-AC65-FE65662178F5}"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Background for the Trainer:</a:t>
            </a:r>
            <a:endParaRPr lang="en-US" altLang="en-US">
              <a:latin typeface="Arial" panose="020B0604020202020204" pitchFamily="34" charset="0"/>
            </a:endParaRPr>
          </a:p>
          <a:p>
            <a:r>
              <a:rPr lang="en-US" altLang="en-US">
                <a:latin typeface="Arial" panose="020B0604020202020204" pitchFamily="34" charset="0"/>
              </a:rPr>
              <a:t>So that you understand where the mA numbers come from, we will go through the formula. Voltage = Amps X Ohms. Let’s look at the 120-volt circuit and assume a  body has 2,000 ohms of resistance.</a:t>
            </a:r>
          </a:p>
          <a:p>
            <a:pPr lvl="1"/>
            <a:r>
              <a:rPr lang="en-US" altLang="en-US">
                <a:latin typeface="Arial" panose="020B0604020202020204" pitchFamily="34" charset="0"/>
              </a:rPr>
              <a:t>120 = Amps X 2,000 or Amps = 120/2,000 = 0.06</a:t>
            </a:r>
          </a:p>
          <a:p>
            <a:pPr lvl="1"/>
            <a:r>
              <a:rPr lang="en-US" altLang="en-US">
                <a:latin typeface="Arial" panose="020B0604020202020204" pitchFamily="34" charset="0"/>
              </a:rPr>
              <a:t>Since 1,000 milliAmps = 1 Amp, then 0.06 Amps = 60 mA</a:t>
            </a:r>
          </a:p>
          <a:p>
            <a:pPr>
              <a:buFontTx/>
              <a:buNone/>
            </a:pPr>
            <a:r>
              <a:rPr lang="en-US" altLang="en-US" b="1">
                <a:latin typeface="Arial" panose="020B0604020202020204" pitchFamily="34" charset="0"/>
              </a:rPr>
              <a:t>II.	Speaker’s Notes:</a:t>
            </a:r>
            <a:endParaRPr lang="en-US" altLang="en-US">
              <a:latin typeface="Arial" panose="020B0604020202020204" pitchFamily="34" charset="0"/>
            </a:endParaRPr>
          </a:p>
          <a:p>
            <a:r>
              <a:rPr lang="en-US" altLang="en-US">
                <a:latin typeface="Arial" panose="020B0604020202020204" pitchFamily="34" charset="0"/>
              </a:rPr>
              <a:t>Now it’s time for some basic electrical math. Understanding this formula is really important only for employees who repair and troubleshoot electrical equipment; however, the formula can help you understand how electricity can be dangerous.</a:t>
            </a:r>
          </a:p>
          <a:p>
            <a:r>
              <a:rPr lang="en-US" altLang="en-US">
                <a:latin typeface="Arial" panose="020B0604020202020204" pitchFamily="34" charset="0"/>
              </a:rPr>
              <a:t>On a given circuit, voltage is consistent. What changes is the resistance, which in turn changes the amps. Amps are what we need to be concerned with, as you will soon see. According to the formula: as the resistance goes up, the amps will decrease, and if the resistance goes down, the amps will increase.</a:t>
            </a:r>
          </a:p>
          <a:p>
            <a:r>
              <a:rPr lang="en-US" altLang="en-US">
                <a:latin typeface="Arial" panose="020B0604020202020204" pitchFamily="34" charset="0"/>
              </a:rPr>
              <a:t>Everyone’s body is different, but let’s just assume an average resistance for this example.</a:t>
            </a:r>
          </a:p>
          <a:p>
            <a:r>
              <a:rPr lang="en-US" altLang="en-US">
                <a:latin typeface="Arial" panose="020B0604020202020204" pitchFamily="34" charset="0"/>
              </a:rPr>
              <a:t>As you can see, the same resistance on different voltage circuits will result in different amps. When the voltage increases, so do the amps.</a:t>
            </a:r>
          </a:p>
          <a:p>
            <a:r>
              <a:rPr lang="en-US" altLang="en-US">
                <a:latin typeface="Arial" panose="020B0604020202020204" pitchFamily="34" charset="0"/>
              </a:rPr>
              <a:t>Notice the number of mA an average person can be exposed to with the typical home voltage of 110/120: 60 mA. Remember this number for the next slide.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9BC56D46-C6E3-4200-92D6-C08CEBB714E2}"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Even one milliAmp (mA) can be felt by the human body.</a:t>
            </a:r>
          </a:p>
          <a:p>
            <a:r>
              <a:rPr lang="en-US" altLang="en-US">
                <a:latin typeface="Arial" panose="020B0604020202020204" pitchFamily="34" charset="0"/>
              </a:rPr>
              <a:t>2-10 mA can result in a minor shock. What if this person was working on an elevated platform without proper fall protection? This minor shock could cause the person to fall from the elevation and be seriously injured or killed.</a:t>
            </a:r>
          </a:p>
          <a:p>
            <a:r>
              <a:rPr lang="en-US" altLang="en-US">
                <a:latin typeface="Arial" panose="020B0604020202020204" pitchFamily="34" charset="0"/>
              </a:rPr>
              <a:t>At 10-25 mA the person may lose muscle control and may not be able to release or let go of the circuit. This situation is especially dangerous if there are no other employees in the area who can break the circuit by removing the person from the equipment. (Remember, never touch people who are being shocked; use a piece of non-conducting wood to pry them away from the electrical current.)</a:t>
            </a:r>
          </a:p>
          <a:p>
            <a:r>
              <a:rPr lang="en-US" altLang="en-US">
                <a:latin typeface="Arial" panose="020B0604020202020204" pitchFamily="34" charset="0"/>
              </a:rPr>
              <a:t>25-75 mA is painful and may lead to collapse or even death. The longer the person is exposed to this electrical current, the more likely death will occur.</a:t>
            </a:r>
          </a:p>
          <a:p>
            <a:r>
              <a:rPr lang="en-US" altLang="en-US">
                <a:latin typeface="Arial" panose="020B0604020202020204" pitchFamily="34" charset="0"/>
              </a:rPr>
              <a:t>75-300 mA for even a quarter of a second almost always is immediately fatal. This is because of ventricular fibrillation (twitching heart).</a:t>
            </a:r>
          </a:p>
          <a:p>
            <a:r>
              <a:rPr lang="en-US" altLang="en-US">
                <a:latin typeface="Arial" panose="020B0604020202020204" pitchFamily="34" charset="0"/>
              </a:rPr>
              <a:t>Now, remember how many milliAmps an average person could be exposed to at home:  60 mA. Even the seemingly low voltage of a home can be extremely hazardous to a person. What about a child that has less resistance - their mA exposure will be much higher on that same 110/120 voltage circuit.</a:t>
            </a:r>
          </a:p>
          <a:p>
            <a:pPr>
              <a:buFontTx/>
              <a:buNone/>
            </a:pPr>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30275">
              <a:defRPr sz="2800">
                <a:solidFill>
                  <a:schemeClr val="tx1"/>
                </a:solidFill>
                <a:latin typeface="Arial" panose="020B0604020202020204" pitchFamily="34" charset="0"/>
              </a:defRPr>
            </a:lvl1pPr>
            <a:lvl2pPr marL="742950" indent="-285750" defTabSz="930275">
              <a:defRPr sz="2800">
                <a:solidFill>
                  <a:schemeClr val="tx1"/>
                </a:solidFill>
                <a:latin typeface="Arial" panose="020B0604020202020204" pitchFamily="34" charset="0"/>
              </a:defRPr>
            </a:lvl2pPr>
            <a:lvl3pPr marL="1143000" indent="-228600" defTabSz="930275">
              <a:defRPr sz="2800">
                <a:solidFill>
                  <a:schemeClr val="tx1"/>
                </a:solidFill>
                <a:latin typeface="Arial" panose="020B0604020202020204" pitchFamily="34" charset="0"/>
              </a:defRPr>
            </a:lvl3pPr>
            <a:lvl4pPr marL="1600200" indent="-228600" defTabSz="930275">
              <a:defRPr sz="2800">
                <a:solidFill>
                  <a:schemeClr val="tx1"/>
                </a:solidFill>
                <a:latin typeface="Arial" panose="020B0604020202020204" pitchFamily="34" charset="0"/>
              </a:defRPr>
            </a:lvl4pPr>
            <a:lvl5pPr marL="2057400" indent="-228600" defTabSz="930275">
              <a:defRPr sz="2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800">
                <a:solidFill>
                  <a:schemeClr val="tx1"/>
                </a:solidFill>
                <a:latin typeface="Arial" panose="020B0604020202020204" pitchFamily="34" charset="0"/>
              </a:defRPr>
            </a:lvl9pPr>
          </a:lstStyle>
          <a:p>
            <a:fld id="{11D9DB90-AB42-497D-A88E-2335FFD6389F}"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a:buFontTx/>
              <a:buNone/>
            </a:pPr>
            <a:r>
              <a:rPr lang="en-US" altLang="en-US" b="1">
                <a:latin typeface="Arial" panose="020B0604020202020204" pitchFamily="34" charset="0"/>
              </a:rPr>
              <a:t>I.	Speaker’s Notes:</a:t>
            </a:r>
            <a:endParaRPr lang="en-US" altLang="en-US">
              <a:latin typeface="Arial" panose="020B0604020202020204" pitchFamily="34" charset="0"/>
            </a:endParaRPr>
          </a:p>
          <a:p>
            <a:r>
              <a:rPr lang="en-US" altLang="en-US">
                <a:latin typeface="Arial" panose="020B0604020202020204" pitchFamily="34" charset="0"/>
              </a:rPr>
              <a:t>Because the skin offers most of the body’s electrical resistance, the point of electrical contact with the skin will determine the amount of shock received.  Remember, the higher resistance - the less mA of exposure, which means a lower amount of the shock.</a:t>
            </a:r>
          </a:p>
          <a:p>
            <a:r>
              <a:rPr lang="en-US" altLang="en-US">
                <a:latin typeface="Arial" panose="020B0604020202020204" pitchFamily="34" charset="0"/>
              </a:rPr>
              <a:t>Resistance is increased if you are shocked in an area that has thick or callused skin or if your skin is dry.</a:t>
            </a:r>
          </a:p>
          <a:p>
            <a:r>
              <a:rPr lang="en-US" altLang="en-US">
                <a:latin typeface="Arial" panose="020B0604020202020204" pitchFamily="34" charset="0"/>
              </a:rPr>
              <a:t>Your resistance decreases (thus increasing your shock, also known as mA) if the electricity contacts you in an area of thin skin, your skin is wet or sweaty, or if the skin is broken.</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8077200" y="6324600"/>
            <a:ext cx="461963"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US" altLang="en-US" sz="1000">
                <a:latin typeface="Comic Sans MS" panose="030F0702030302020204" pitchFamily="66" charset="0"/>
              </a:rPr>
              <a:t>1/05</a:t>
            </a:r>
          </a:p>
        </p:txBody>
      </p:sp>
      <p:sp>
        <p:nvSpPr>
          <p:cNvPr id="99330" name="Rectangle 2"/>
          <p:cNvSpPr>
            <a:spLocks noGrp="1" noChangeArrowheads="1"/>
          </p:cNvSpPr>
          <p:nvPr>
            <p:ph type="ctrTitle" sz="quarter"/>
          </p:nvPr>
        </p:nvSpPr>
        <p:spPr>
          <a:xfrm>
            <a:off x="0" y="0"/>
            <a:ext cx="9144000" cy="1371600"/>
          </a:xfrm>
        </p:spPr>
        <p:txBody>
          <a:bodyPr/>
          <a:lstStyle>
            <a:lvl1pPr>
              <a:defRPr/>
            </a:lvl1pPr>
          </a:lstStyle>
          <a:p>
            <a:pPr lvl="0"/>
            <a:r>
              <a:rPr lang="en-US" altLang="en-US" noProof="0"/>
              <a:t>Click to edit Master title style</a:t>
            </a:r>
          </a:p>
        </p:txBody>
      </p:sp>
      <p:sp>
        <p:nvSpPr>
          <p:cNvPr id="99331" name="Rectangle 3"/>
          <p:cNvSpPr>
            <a:spLocks noGrp="1" noChangeArrowheads="1"/>
          </p:cNvSpPr>
          <p:nvPr>
            <p:ph type="subTitle" sz="quarter" idx="1"/>
          </p:nvPr>
        </p:nvSpPr>
        <p:spPr>
          <a:xfrm>
            <a:off x="852488" y="1481138"/>
            <a:ext cx="7585075" cy="3611562"/>
          </a:xfrm>
        </p:spPr>
        <p:txBody>
          <a:bodyPr/>
          <a:lstStyle>
            <a:lvl1pPr marL="0" indent="0" algn="ctr">
              <a:buFont typeface="Wingdings" charset="2"/>
              <a:buNone/>
              <a:defRPr>
                <a:solidFill>
                  <a:srgbClr val="FF0000"/>
                </a:solidFill>
              </a:defRPr>
            </a:lvl1pPr>
          </a:lstStyle>
          <a:p>
            <a:pPr lvl="0"/>
            <a:r>
              <a:rPr lang="en-US" altLang="en-US" noProof="0"/>
              <a:t>Click to edit Master subtitle style</a:t>
            </a:r>
          </a:p>
        </p:txBody>
      </p:sp>
    </p:spTree>
    <p:extLst>
      <p:ext uri="{BB962C8B-B14F-4D97-AF65-F5344CB8AC3E}">
        <p14:creationId xmlns:p14="http://schemas.microsoft.com/office/powerpoint/2010/main" val="31723118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094C2CD7-8A31-4054-8962-C2CFE6F7A962}" type="slidenum">
              <a:rPr lang="en-US" altLang="en-US"/>
              <a:pPr/>
              <a:t>‹#›</a:t>
            </a:fld>
            <a:endParaRPr lang="en-US" altLang="en-US"/>
          </a:p>
        </p:txBody>
      </p:sp>
    </p:spTree>
    <p:extLst>
      <p:ext uri="{BB962C8B-B14F-4D97-AF65-F5344CB8AC3E}">
        <p14:creationId xmlns:p14="http://schemas.microsoft.com/office/powerpoint/2010/main" val="311346327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41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341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22942206-41E4-46A6-B833-443E2A933F1B}" type="slidenum">
              <a:rPr lang="en-US" altLang="en-US"/>
              <a:pPr/>
              <a:t>‹#›</a:t>
            </a:fld>
            <a:endParaRPr lang="en-US" altLang="en-US"/>
          </a:p>
        </p:txBody>
      </p:sp>
    </p:spTree>
    <p:extLst>
      <p:ext uri="{BB962C8B-B14F-4D97-AF65-F5344CB8AC3E}">
        <p14:creationId xmlns:p14="http://schemas.microsoft.com/office/powerpoint/2010/main" val="32142723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EE108F4E-CD81-4B22-B1AE-270BE86D3704}" type="slidenum">
              <a:rPr lang="en-US" altLang="en-US"/>
              <a:pPr/>
              <a:t>‹#›</a:t>
            </a:fld>
            <a:endParaRPr lang="en-US" altLang="en-US"/>
          </a:p>
        </p:txBody>
      </p:sp>
    </p:spTree>
    <p:extLst>
      <p:ext uri="{BB962C8B-B14F-4D97-AF65-F5344CB8AC3E}">
        <p14:creationId xmlns:p14="http://schemas.microsoft.com/office/powerpoint/2010/main" val="31691412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0E47A60B-6108-4F0C-8DDB-0F78D94D019D}" type="slidenum">
              <a:rPr lang="en-US" altLang="en-US"/>
              <a:pPr/>
              <a:t>‹#›</a:t>
            </a:fld>
            <a:endParaRPr lang="en-US" altLang="en-US"/>
          </a:p>
        </p:txBody>
      </p:sp>
    </p:spTree>
    <p:extLst>
      <p:ext uri="{BB962C8B-B14F-4D97-AF65-F5344CB8AC3E}">
        <p14:creationId xmlns:p14="http://schemas.microsoft.com/office/powerpoint/2010/main" val="27949599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14475"/>
            <a:ext cx="4000500" cy="382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14475"/>
            <a:ext cx="4000500" cy="382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7D3DE876-457F-4B36-8331-5D37188E85D2}" type="slidenum">
              <a:rPr lang="en-US" altLang="en-US"/>
              <a:pPr/>
              <a:t>‹#›</a:t>
            </a:fld>
            <a:endParaRPr lang="en-US" altLang="en-US"/>
          </a:p>
        </p:txBody>
      </p:sp>
    </p:spTree>
    <p:extLst>
      <p:ext uri="{BB962C8B-B14F-4D97-AF65-F5344CB8AC3E}">
        <p14:creationId xmlns:p14="http://schemas.microsoft.com/office/powerpoint/2010/main" val="23024867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fld id="{AC538711-A4BA-4CCA-88D0-F270B4380F17}" type="slidenum">
              <a:rPr lang="en-US" altLang="en-US"/>
              <a:pPr/>
              <a:t>‹#›</a:t>
            </a:fld>
            <a:endParaRPr lang="en-US" altLang="en-US"/>
          </a:p>
        </p:txBody>
      </p:sp>
    </p:spTree>
    <p:extLst>
      <p:ext uri="{BB962C8B-B14F-4D97-AF65-F5344CB8AC3E}">
        <p14:creationId xmlns:p14="http://schemas.microsoft.com/office/powerpoint/2010/main" val="1132501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fld id="{1195FFAD-0CD7-4C8D-91BC-8232D1542F4D}" type="slidenum">
              <a:rPr lang="en-US" altLang="en-US"/>
              <a:pPr/>
              <a:t>‹#›</a:t>
            </a:fld>
            <a:endParaRPr lang="en-US" altLang="en-US"/>
          </a:p>
        </p:txBody>
      </p:sp>
    </p:spTree>
    <p:extLst>
      <p:ext uri="{BB962C8B-B14F-4D97-AF65-F5344CB8AC3E}">
        <p14:creationId xmlns:p14="http://schemas.microsoft.com/office/powerpoint/2010/main" val="29181023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BE89E0ED-D805-419F-A89F-05768500AA6D}" type="slidenum">
              <a:rPr lang="en-US" altLang="en-US"/>
              <a:pPr/>
              <a:t>‹#›</a:t>
            </a:fld>
            <a:endParaRPr lang="en-US" altLang="en-US"/>
          </a:p>
        </p:txBody>
      </p:sp>
    </p:spTree>
    <p:extLst>
      <p:ext uri="{BB962C8B-B14F-4D97-AF65-F5344CB8AC3E}">
        <p14:creationId xmlns:p14="http://schemas.microsoft.com/office/powerpoint/2010/main" val="950470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7D131FFE-E53D-4D7D-9C89-98052FB7BFDF}" type="slidenum">
              <a:rPr lang="en-US" altLang="en-US"/>
              <a:pPr/>
              <a:t>‹#›</a:t>
            </a:fld>
            <a:endParaRPr lang="en-US" altLang="en-US"/>
          </a:p>
        </p:txBody>
      </p:sp>
    </p:spTree>
    <p:extLst>
      <p:ext uri="{BB962C8B-B14F-4D97-AF65-F5344CB8AC3E}">
        <p14:creationId xmlns:p14="http://schemas.microsoft.com/office/powerpoint/2010/main" val="15149299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CDC1BBC9-A8FD-41A9-B5F5-F6C1B1D19350}" type="slidenum">
              <a:rPr lang="en-US" altLang="en-US"/>
              <a:pPr/>
              <a:t>‹#›</a:t>
            </a:fld>
            <a:endParaRPr lang="en-US" altLang="en-US"/>
          </a:p>
        </p:txBody>
      </p:sp>
    </p:spTree>
    <p:extLst>
      <p:ext uri="{BB962C8B-B14F-4D97-AF65-F5344CB8AC3E}">
        <p14:creationId xmlns:p14="http://schemas.microsoft.com/office/powerpoint/2010/main" val="22676498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417638"/>
          </a:xfrm>
          <a:prstGeom prst="rect">
            <a:avLst/>
          </a:prstGeom>
          <a:solidFill>
            <a:schemeClr val="bg1"/>
          </a:solidFill>
          <a:ln w="57150">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95300" y="1514475"/>
            <a:ext cx="81534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8308" name="Rectangle 4"/>
          <p:cNvSpPr>
            <a:spLocks noGrp="1" noChangeArrowheads="1"/>
          </p:cNvSpPr>
          <p:nvPr>
            <p:ph type="sldNum" sz="quarter" idx="4"/>
          </p:nvPr>
        </p:nvSpPr>
        <p:spPr bwMode="auto">
          <a:xfrm>
            <a:off x="6707188" y="63230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A9CA8477-845D-4F7B-A955-E8A83DE8F9A9}" type="slidenum">
              <a:rPr lang="en-US" altLang="en-US"/>
              <a:pPr/>
              <a:t>‹#›</a:t>
            </a:fld>
            <a:endParaRPr lang="en-US" altLang="en-US"/>
          </a:p>
        </p:txBody>
      </p:sp>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7125" y="6507163"/>
            <a:ext cx="1404938"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10" name="AutoShape 6"/>
          <p:cNvSpPr>
            <a:spLocks noChangeArrowheads="1"/>
          </p:cNvSpPr>
          <p:nvPr/>
        </p:nvSpPr>
        <p:spPr bwMode="invGray">
          <a:xfrm>
            <a:off x="609600" y="6096000"/>
            <a:ext cx="7918450" cy="165100"/>
          </a:xfrm>
          <a:prstGeom prst="roundRect">
            <a:avLst>
              <a:gd name="adj" fmla="val 49995"/>
            </a:avLst>
          </a:prstGeom>
          <a:gradFill rotWithShape="0">
            <a:gsLst>
              <a:gs pos="0">
                <a:srgbClr val="000082"/>
              </a:gs>
              <a:gs pos="30000">
                <a:srgbClr val="66008F"/>
              </a:gs>
              <a:gs pos="64999">
                <a:srgbClr val="BA0066"/>
              </a:gs>
              <a:gs pos="89999">
                <a:srgbClr val="FF0000"/>
              </a:gs>
              <a:gs pos="100000">
                <a:srgbClr val="FF82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Tree>
  </p:cSld>
  <p:clrMap bg1="lt1" tx1="dk1" bg2="lt2" tx2="dk2" accent1="accent1" accent2="accent2" accent3="accent3" accent4="accent4" accent5="accent5" accent6="accent6" hlink="hlink" folHlink="folHlink"/>
  <p:sldLayoutIdLst>
    <p:sldLayoutId id="214748368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8310"/>
                                        </p:tgtEl>
                                        <p:attrNameLst>
                                          <p:attrName>style.visibility</p:attrName>
                                        </p:attrNameLst>
                                      </p:cBhvr>
                                      <p:to>
                                        <p:strVal val="visible"/>
                                      </p:to>
                                    </p:set>
                                    <p:anim calcmode="lin" valueType="num">
                                      <p:cBhvr additive="base">
                                        <p:cTn id="7" dur="500" fill="hold"/>
                                        <p:tgtEl>
                                          <p:spTgt spid="98310"/>
                                        </p:tgtEl>
                                        <p:attrNameLst>
                                          <p:attrName>ppt_x</p:attrName>
                                        </p:attrNameLst>
                                      </p:cBhvr>
                                      <p:tavLst>
                                        <p:tav tm="0">
                                          <p:val>
                                            <p:strVal val="0-#ppt_w/2"/>
                                          </p:val>
                                        </p:tav>
                                        <p:tav tm="100000">
                                          <p:val>
                                            <p:strVal val="#ppt_x"/>
                                          </p:val>
                                        </p:tav>
                                      </p:tavLst>
                                    </p:anim>
                                    <p:anim calcmode="lin" valueType="num">
                                      <p:cBhvr additive="base">
                                        <p:cTn id="8" dur="500" fill="hold"/>
                                        <p:tgtEl>
                                          <p:spTgt spid="983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animBg="1"/>
    </p:bldLst>
  </p:timing>
  <p:hf hdr="0" ftr="0" dt="0"/>
  <p:txStyles>
    <p:titleStyle>
      <a:lvl1pPr algn="ctr" rtl="0" eaLnBrk="0" fontAlgn="base" hangingPunct="0">
        <a:lnSpc>
          <a:spcPct val="90000"/>
        </a:lnSpc>
        <a:spcBef>
          <a:spcPct val="0"/>
        </a:spcBef>
        <a:spcAft>
          <a:spcPct val="0"/>
        </a:spcAft>
        <a:defRPr sz="4200" b="1">
          <a:solidFill>
            <a:srgbClr val="003399"/>
          </a:solidFill>
          <a:latin typeface="+mj-lt"/>
          <a:ea typeface="+mj-ea"/>
          <a:cs typeface="+mj-cs"/>
        </a:defRPr>
      </a:lvl1pPr>
      <a:lvl2pPr algn="ctr" rtl="0" eaLnBrk="0" fontAlgn="base" hangingPunct="0">
        <a:lnSpc>
          <a:spcPct val="90000"/>
        </a:lnSpc>
        <a:spcBef>
          <a:spcPct val="0"/>
        </a:spcBef>
        <a:spcAft>
          <a:spcPct val="0"/>
        </a:spcAft>
        <a:defRPr sz="4200" b="1">
          <a:solidFill>
            <a:srgbClr val="003399"/>
          </a:solidFill>
          <a:latin typeface="Arial" charset="0"/>
        </a:defRPr>
      </a:lvl2pPr>
      <a:lvl3pPr algn="ctr" rtl="0" eaLnBrk="0" fontAlgn="base" hangingPunct="0">
        <a:lnSpc>
          <a:spcPct val="90000"/>
        </a:lnSpc>
        <a:spcBef>
          <a:spcPct val="0"/>
        </a:spcBef>
        <a:spcAft>
          <a:spcPct val="0"/>
        </a:spcAft>
        <a:defRPr sz="4200" b="1">
          <a:solidFill>
            <a:srgbClr val="003399"/>
          </a:solidFill>
          <a:latin typeface="Arial" charset="0"/>
        </a:defRPr>
      </a:lvl3pPr>
      <a:lvl4pPr algn="ctr" rtl="0" eaLnBrk="0" fontAlgn="base" hangingPunct="0">
        <a:lnSpc>
          <a:spcPct val="90000"/>
        </a:lnSpc>
        <a:spcBef>
          <a:spcPct val="0"/>
        </a:spcBef>
        <a:spcAft>
          <a:spcPct val="0"/>
        </a:spcAft>
        <a:defRPr sz="4200" b="1">
          <a:solidFill>
            <a:srgbClr val="003399"/>
          </a:solidFill>
          <a:latin typeface="Arial" charset="0"/>
        </a:defRPr>
      </a:lvl4pPr>
      <a:lvl5pPr algn="ctr" rtl="0" eaLnBrk="0" fontAlgn="base" hangingPunct="0">
        <a:lnSpc>
          <a:spcPct val="90000"/>
        </a:lnSpc>
        <a:spcBef>
          <a:spcPct val="0"/>
        </a:spcBef>
        <a:spcAft>
          <a:spcPct val="0"/>
        </a:spcAft>
        <a:defRPr sz="4200" b="1">
          <a:solidFill>
            <a:srgbClr val="003399"/>
          </a:solidFill>
          <a:latin typeface="Arial" charset="0"/>
        </a:defRPr>
      </a:lvl5pPr>
      <a:lvl6pPr marL="457200" algn="ctr" rtl="0" eaLnBrk="0" fontAlgn="base" hangingPunct="0">
        <a:lnSpc>
          <a:spcPct val="90000"/>
        </a:lnSpc>
        <a:spcBef>
          <a:spcPct val="0"/>
        </a:spcBef>
        <a:spcAft>
          <a:spcPct val="0"/>
        </a:spcAft>
        <a:defRPr sz="4200" b="1">
          <a:solidFill>
            <a:srgbClr val="003399"/>
          </a:solidFill>
          <a:latin typeface="Arial" charset="0"/>
        </a:defRPr>
      </a:lvl6pPr>
      <a:lvl7pPr marL="914400" algn="ctr" rtl="0" eaLnBrk="0" fontAlgn="base" hangingPunct="0">
        <a:lnSpc>
          <a:spcPct val="90000"/>
        </a:lnSpc>
        <a:spcBef>
          <a:spcPct val="0"/>
        </a:spcBef>
        <a:spcAft>
          <a:spcPct val="0"/>
        </a:spcAft>
        <a:defRPr sz="4200" b="1">
          <a:solidFill>
            <a:srgbClr val="003399"/>
          </a:solidFill>
          <a:latin typeface="Arial" charset="0"/>
        </a:defRPr>
      </a:lvl7pPr>
      <a:lvl8pPr marL="1371600" algn="ctr" rtl="0" eaLnBrk="0" fontAlgn="base" hangingPunct="0">
        <a:lnSpc>
          <a:spcPct val="90000"/>
        </a:lnSpc>
        <a:spcBef>
          <a:spcPct val="0"/>
        </a:spcBef>
        <a:spcAft>
          <a:spcPct val="0"/>
        </a:spcAft>
        <a:defRPr sz="4200" b="1">
          <a:solidFill>
            <a:srgbClr val="003399"/>
          </a:solidFill>
          <a:latin typeface="Arial" charset="0"/>
        </a:defRPr>
      </a:lvl8pPr>
      <a:lvl9pPr marL="1828800" algn="ctr" rtl="0" eaLnBrk="0" fontAlgn="base" hangingPunct="0">
        <a:lnSpc>
          <a:spcPct val="90000"/>
        </a:lnSpc>
        <a:spcBef>
          <a:spcPct val="0"/>
        </a:spcBef>
        <a:spcAft>
          <a:spcPct val="0"/>
        </a:spcAft>
        <a:defRPr sz="4200" b="1">
          <a:solidFill>
            <a:srgbClr val="003399"/>
          </a:solidFill>
          <a:latin typeface="Arial" charset="0"/>
        </a:defRPr>
      </a:lvl9pPr>
    </p:titleStyle>
    <p:bodyStyle>
      <a:lvl1pPr marL="411163" indent="-411163" algn="l" rtl="0" eaLnBrk="0" fontAlgn="base" hangingPunct="0">
        <a:spcBef>
          <a:spcPct val="20000"/>
        </a:spcBef>
        <a:spcAft>
          <a:spcPct val="0"/>
        </a:spcAft>
        <a:buClr>
          <a:srgbClr val="FF0000"/>
        </a:buClr>
        <a:buSzPct val="125000"/>
        <a:buFont typeface="Wingdings" panose="05000000000000000000" pitchFamily="2" charset="2"/>
        <a:buChar char="§"/>
        <a:defRPr sz="2800" b="1">
          <a:solidFill>
            <a:srgbClr val="003399"/>
          </a:solidFill>
          <a:latin typeface="+mn-lt"/>
          <a:ea typeface="+mn-ea"/>
          <a:cs typeface="+mn-cs"/>
        </a:defRPr>
      </a:lvl1pPr>
      <a:lvl2pPr marL="857250" indent="-171450" algn="l" rtl="0" eaLnBrk="0" fontAlgn="base" hangingPunct="0">
        <a:lnSpc>
          <a:spcPct val="90000"/>
        </a:lnSpc>
        <a:spcBef>
          <a:spcPct val="20000"/>
        </a:spcBef>
        <a:spcAft>
          <a:spcPct val="0"/>
        </a:spcAft>
        <a:buClr>
          <a:srgbClr val="FF0000"/>
        </a:buClr>
        <a:buSzPct val="125000"/>
        <a:buChar char="•"/>
        <a:defRPr sz="2400" b="1">
          <a:solidFill>
            <a:srgbClr val="003399"/>
          </a:solidFill>
          <a:latin typeface="+mn-lt"/>
        </a:defRPr>
      </a:lvl2pPr>
      <a:lvl3pPr marL="1654175" indent="-228600" algn="l" rtl="0" eaLnBrk="0" fontAlgn="base" hangingPunct="0">
        <a:lnSpc>
          <a:spcPct val="90000"/>
        </a:lnSpc>
        <a:spcBef>
          <a:spcPct val="20000"/>
        </a:spcBef>
        <a:spcAft>
          <a:spcPct val="0"/>
        </a:spcAft>
        <a:buClr>
          <a:srgbClr val="FF0000"/>
        </a:buClr>
        <a:buFont typeface="Wingdings" panose="05000000000000000000" pitchFamily="2" charset="2"/>
        <a:buChar char="ü"/>
        <a:defRPr sz="2000" b="1">
          <a:solidFill>
            <a:srgbClr val="003399"/>
          </a:solidFill>
          <a:latin typeface="+mn-lt"/>
        </a:defRPr>
      </a:lvl3pPr>
      <a:lvl4pPr marL="1997075" indent="-228600" algn="l" rtl="0" eaLnBrk="0" fontAlgn="base" hangingPunct="0">
        <a:lnSpc>
          <a:spcPct val="90000"/>
        </a:lnSpc>
        <a:spcBef>
          <a:spcPct val="20000"/>
        </a:spcBef>
        <a:spcAft>
          <a:spcPct val="0"/>
        </a:spcAft>
        <a:buClr>
          <a:srgbClr val="FF0000"/>
        </a:buClr>
        <a:buFont typeface="Arial" panose="020B0604020202020204" pitchFamily="34" charset="0"/>
        <a:buChar char="-"/>
        <a:defRPr b="1">
          <a:solidFill>
            <a:srgbClr val="003399"/>
          </a:solidFill>
          <a:latin typeface="+mn-lt"/>
        </a:defRPr>
      </a:lvl4pPr>
      <a:lvl5pPr marL="2339975" indent="-228600" algn="l" rtl="0" eaLnBrk="0" fontAlgn="base" hangingPunct="0">
        <a:lnSpc>
          <a:spcPct val="90000"/>
        </a:lnSpc>
        <a:spcBef>
          <a:spcPct val="20000"/>
        </a:spcBef>
        <a:spcAft>
          <a:spcPct val="0"/>
        </a:spcAft>
        <a:buClr>
          <a:srgbClr val="FF0000"/>
        </a:buClr>
        <a:buFont typeface="Arial" panose="020B0604020202020204" pitchFamily="34" charset="0"/>
        <a:buChar char="&gt;"/>
        <a:defRPr b="1">
          <a:solidFill>
            <a:srgbClr val="003399"/>
          </a:solidFill>
          <a:latin typeface="+mn-lt"/>
        </a:defRPr>
      </a:lvl5pPr>
      <a:lvl6pPr marL="2797175" indent="-228600" algn="l" rtl="0" eaLnBrk="0" fontAlgn="base" hangingPunct="0">
        <a:lnSpc>
          <a:spcPct val="90000"/>
        </a:lnSpc>
        <a:spcBef>
          <a:spcPct val="20000"/>
        </a:spcBef>
        <a:spcAft>
          <a:spcPct val="0"/>
        </a:spcAft>
        <a:buClr>
          <a:srgbClr val="FF0000"/>
        </a:buClr>
        <a:buFont typeface="Arial" charset="0"/>
        <a:buChar char="&gt;"/>
        <a:defRPr b="1">
          <a:solidFill>
            <a:srgbClr val="003399"/>
          </a:solidFill>
          <a:latin typeface="+mn-lt"/>
        </a:defRPr>
      </a:lvl6pPr>
      <a:lvl7pPr marL="3254375" indent="-228600" algn="l" rtl="0" eaLnBrk="0" fontAlgn="base" hangingPunct="0">
        <a:lnSpc>
          <a:spcPct val="90000"/>
        </a:lnSpc>
        <a:spcBef>
          <a:spcPct val="20000"/>
        </a:spcBef>
        <a:spcAft>
          <a:spcPct val="0"/>
        </a:spcAft>
        <a:buClr>
          <a:srgbClr val="FF0000"/>
        </a:buClr>
        <a:buFont typeface="Arial" charset="0"/>
        <a:buChar char="&gt;"/>
        <a:defRPr b="1">
          <a:solidFill>
            <a:srgbClr val="003399"/>
          </a:solidFill>
          <a:latin typeface="+mn-lt"/>
        </a:defRPr>
      </a:lvl7pPr>
      <a:lvl8pPr marL="3711575" indent="-228600" algn="l" rtl="0" eaLnBrk="0" fontAlgn="base" hangingPunct="0">
        <a:lnSpc>
          <a:spcPct val="90000"/>
        </a:lnSpc>
        <a:spcBef>
          <a:spcPct val="20000"/>
        </a:spcBef>
        <a:spcAft>
          <a:spcPct val="0"/>
        </a:spcAft>
        <a:buClr>
          <a:srgbClr val="FF0000"/>
        </a:buClr>
        <a:buFont typeface="Arial" charset="0"/>
        <a:buChar char="&gt;"/>
        <a:defRPr b="1">
          <a:solidFill>
            <a:srgbClr val="003399"/>
          </a:solidFill>
          <a:latin typeface="+mn-lt"/>
        </a:defRPr>
      </a:lvl8pPr>
      <a:lvl9pPr marL="4168775" indent="-228600" algn="l" rtl="0" eaLnBrk="0" fontAlgn="base" hangingPunct="0">
        <a:lnSpc>
          <a:spcPct val="90000"/>
        </a:lnSpc>
        <a:spcBef>
          <a:spcPct val="20000"/>
        </a:spcBef>
        <a:spcAft>
          <a:spcPct val="0"/>
        </a:spcAft>
        <a:buClr>
          <a:srgbClr val="FF0000"/>
        </a:buClr>
        <a:buFont typeface="Arial" charset="0"/>
        <a:buChar char="&gt;"/>
        <a:defRPr b="1">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1524000"/>
            <a:ext cx="9144000" cy="1295400"/>
          </a:xfrm>
        </p:spPr>
        <p:txBody>
          <a:bodyPr/>
          <a:lstStyle/>
          <a:p>
            <a:pPr>
              <a:buFont typeface="Wingdings" panose="05000000000000000000" pitchFamily="2" charset="2"/>
              <a:buNone/>
            </a:pPr>
            <a:r>
              <a:rPr lang="en-US" altLang="en-US" sz="3600"/>
              <a:t>Basic Electrical Safety </a:t>
            </a:r>
          </a:p>
          <a:p>
            <a:pPr>
              <a:buFont typeface="Wingdings" panose="05000000000000000000" pitchFamily="2" charset="2"/>
              <a:buNone/>
            </a:pPr>
            <a:r>
              <a:rPr lang="en-US" altLang="en-US" sz="3600"/>
              <a:t>WAC 296-800-280</a:t>
            </a:r>
          </a:p>
        </p:txBody>
      </p:sp>
      <p:sp>
        <p:nvSpPr>
          <p:cNvPr id="3075" name="Rectangle 5"/>
          <p:cNvSpPr>
            <a:spLocks noGrp="1" noChangeArrowheads="1"/>
          </p:cNvSpPr>
          <p:nvPr>
            <p:ph type="ctrTitle"/>
          </p:nvPr>
        </p:nvSpPr>
        <p:spPr/>
        <p:txBody>
          <a:bodyPr/>
          <a:lstStyle/>
          <a:p>
            <a:br>
              <a:rPr lang="en-US" altLang="en-US"/>
            </a:br>
            <a:r>
              <a:rPr lang="en-US" altLang="en-US"/>
              <a:t>School Safety Training</a:t>
            </a:r>
            <a:endParaRPr lang="en-US" altLang="en-US">
              <a:solidFill>
                <a:schemeClr val="bg2"/>
              </a:solidFill>
            </a:endParaRPr>
          </a:p>
        </p:txBody>
      </p:sp>
      <p:pic>
        <p:nvPicPr>
          <p:cNvPr id="3076" name="Picture 6" descr="elec op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971800"/>
            <a:ext cx="5130800" cy="3381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152400"/>
            <a:ext cx="277495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3162434-56E9-44F4-91E0-DC5A9D6DBD1F}" type="slidenum">
              <a:rPr lang="en-US" altLang="en-US" sz="1400">
                <a:latin typeface="Times New Roman" panose="02020603050405020304" pitchFamily="18" charset="0"/>
              </a:rPr>
              <a:pPr/>
              <a:t>10</a:t>
            </a:fld>
            <a:endParaRPr lang="en-US" altLang="en-US" sz="1400">
              <a:latin typeface="Times New Roman" panose="02020603050405020304" pitchFamily="18" charset="0"/>
            </a:endParaRPr>
          </a:p>
        </p:txBody>
      </p:sp>
      <p:sp>
        <p:nvSpPr>
          <p:cNvPr id="12291" name="Rectangle 2"/>
          <p:cNvSpPr>
            <a:spLocks noGrp="1" noChangeArrowheads="1"/>
          </p:cNvSpPr>
          <p:nvPr>
            <p:ph type="title"/>
          </p:nvPr>
        </p:nvSpPr>
        <p:spPr/>
        <p:txBody>
          <a:bodyPr/>
          <a:lstStyle/>
          <a:p>
            <a:r>
              <a:rPr lang="en-US" altLang="en-US"/>
              <a:t>Body’s Resistance</a:t>
            </a:r>
          </a:p>
        </p:txBody>
      </p:sp>
      <p:sp>
        <p:nvSpPr>
          <p:cNvPr id="12292" name="Rectangle 4"/>
          <p:cNvSpPr>
            <a:spLocks noGrp="1" noChangeArrowheads="1"/>
          </p:cNvSpPr>
          <p:nvPr>
            <p:ph type="body" idx="1"/>
          </p:nvPr>
        </p:nvSpPr>
        <p:spPr/>
        <p:txBody>
          <a:bodyPr/>
          <a:lstStyle/>
          <a:p>
            <a:pPr>
              <a:spcAft>
                <a:spcPct val="10000"/>
              </a:spcAft>
            </a:pPr>
            <a:r>
              <a:rPr lang="en-US" altLang="en-US" sz="2400"/>
              <a:t>Skin offers most of the body’s </a:t>
            </a:r>
            <a:br>
              <a:rPr lang="en-US" altLang="en-US" sz="2400"/>
            </a:br>
            <a:r>
              <a:rPr lang="en-US" altLang="en-US" sz="2400"/>
              <a:t>electrical resistance</a:t>
            </a:r>
          </a:p>
          <a:p>
            <a:pPr>
              <a:spcAft>
                <a:spcPct val="10000"/>
              </a:spcAft>
            </a:pPr>
            <a:r>
              <a:rPr lang="en-US" altLang="en-US" sz="2400"/>
              <a:t>Increased resistance </a:t>
            </a:r>
          </a:p>
          <a:p>
            <a:pPr lvl="1">
              <a:spcAft>
                <a:spcPct val="10000"/>
              </a:spcAft>
            </a:pPr>
            <a:r>
              <a:rPr lang="en-US" altLang="en-US" sz="2000"/>
              <a:t>Thick and callused skin (foot or hand)</a:t>
            </a:r>
          </a:p>
          <a:p>
            <a:pPr lvl="1">
              <a:spcAft>
                <a:spcPct val="10000"/>
              </a:spcAft>
            </a:pPr>
            <a:r>
              <a:rPr lang="en-US" altLang="en-US" sz="2000"/>
              <a:t>Dry skin</a:t>
            </a:r>
          </a:p>
          <a:p>
            <a:pPr>
              <a:spcAft>
                <a:spcPct val="10000"/>
              </a:spcAft>
            </a:pPr>
            <a:r>
              <a:rPr lang="en-US" altLang="en-US" sz="2400"/>
              <a:t>Decreased resistance</a:t>
            </a:r>
          </a:p>
          <a:p>
            <a:pPr lvl="1">
              <a:spcAft>
                <a:spcPct val="10000"/>
              </a:spcAft>
            </a:pPr>
            <a:r>
              <a:rPr lang="en-US" altLang="en-US" sz="2000"/>
              <a:t>Thin skin (inner forearm)</a:t>
            </a:r>
          </a:p>
          <a:p>
            <a:pPr lvl="1">
              <a:spcAft>
                <a:spcPct val="10000"/>
              </a:spcAft>
            </a:pPr>
            <a:r>
              <a:rPr lang="en-US" altLang="en-US" sz="2000"/>
              <a:t>Wet or sweaty skin</a:t>
            </a:r>
          </a:p>
          <a:p>
            <a:pPr lvl="1">
              <a:spcAft>
                <a:spcPct val="10000"/>
              </a:spcAft>
            </a:pPr>
            <a:r>
              <a:rPr lang="en-US" altLang="en-US" sz="2000"/>
              <a:t>Broken or abraded skin (scratches)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DFF3ED1-9685-4D7B-82A3-BD5D6804357F}" type="slidenum">
              <a:rPr lang="en-US" altLang="en-US" sz="1400">
                <a:latin typeface="Times New Roman" panose="02020603050405020304" pitchFamily="18" charset="0"/>
              </a:rPr>
              <a:pPr/>
              <a:t>11</a:t>
            </a:fld>
            <a:endParaRPr lang="en-US" altLang="en-US" sz="1400">
              <a:latin typeface="Times New Roman" panose="02020603050405020304" pitchFamily="18" charset="0"/>
            </a:endParaRPr>
          </a:p>
        </p:txBody>
      </p:sp>
      <p:sp>
        <p:nvSpPr>
          <p:cNvPr id="13315" name="Rectangle 2"/>
          <p:cNvSpPr>
            <a:spLocks noGrp="1" noChangeArrowheads="1"/>
          </p:cNvSpPr>
          <p:nvPr>
            <p:ph type="title"/>
          </p:nvPr>
        </p:nvSpPr>
        <p:spPr/>
        <p:txBody>
          <a:bodyPr/>
          <a:lstStyle/>
          <a:p>
            <a:r>
              <a:rPr lang="en-US" altLang="en-US"/>
              <a:t>Resistance Varies</a:t>
            </a:r>
          </a:p>
        </p:txBody>
      </p:sp>
      <p:sp>
        <p:nvSpPr>
          <p:cNvPr id="13316" name="Rectangle 4"/>
          <p:cNvSpPr>
            <a:spLocks noGrp="1" noChangeArrowheads="1"/>
          </p:cNvSpPr>
          <p:nvPr>
            <p:ph type="body" idx="1"/>
          </p:nvPr>
        </p:nvSpPr>
        <p:spPr/>
        <p:txBody>
          <a:bodyPr/>
          <a:lstStyle/>
          <a:p>
            <a:r>
              <a:rPr lang="en-US" altLang="en-US"/>
              <a:t>Different levels of electrical resistance </a:t>
            </a:r>
            <a:br>
              <a:rPr lang="en-US" altLang="en-US"/>
            </a:br>
            <a:r>
              <a:rPr lang="en-US" altLang="en-US"/>
              <a:t>for each person</a:t>
            </a:r>
          </a:p>
          <a:p>
            <a:r>
              <a:rPr lang="en-US" altLang="en-US"/>
              <a:t>Ranges from 500 ohms to many thousands </a:t>
            </a:r>
            <a:br>
              <a:rPr lang="en-US" altLang="en-US"/>
            </a:br>
            <a:r>
              <a:rPr lang="en-US" altLang="en-US"/>
              <a:t>of ohms</a:t>
            </a:r>
          </a:p>
          <a:p>
            <a:r>
              <a:rPr lang="en-US" altLang="en-US"/>
              <a:t>The greater the body’s resistance, the less chance of harm</a:t>
            </a:r>
          </a:p>
          <a:p>
            <a:r>
              <a:rPr lang="en-US" altLang="en-US"/>
              <a:t>A similar voltage shock can be minor to </a:t>
            </a:r>
            <a:br>
              <a:rPr lang="en-US" altLang="en-US"/>
            </a:br>
            <a:r>
              <a:rPr lang="en-US" altLang="en-US"/>
              <a:t>one person and deadly to another</a:t>
            </a:r>
          </a:p>
          <a:p>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E4AD1BA-EF2C-48AD-97DD-4F2C53DFFE11}" type="slidenum">
              <a:rPr lang="en-US" altLang="en-US" sz="1400">
                <a:latin typeface="Times New Roman" panose="02020603050405020304" pitchFamily="18" charset="0"/>
              </a:rPr>
              <a:pPr/>
              <a:t>12</a:t>
            </a:fld>
            <a:endParaRPr lang="en-US" altLang="en-US" sz="1400">
              <a:latin typeface="Times New Roman" panose="02020603050405020304" pitchFamily="18" charset="0"/>
            </a:endParaRPr>
          </a:p>
        </p:txBody>
      </p:sp>
      <p:sp>
        <p:nvSpPr>
          <p:cNvPr id="14339" name="Rectangle 2"/>
          <p:cNvSpPr>
            <a:spLocks noGrp="1" noChangeArrowheads="1"/>
          </p:cNvSpPr>
          <p:nvPr>
            <p:ph type="title"/>
          </p:nvPr>
        </p:nvSpPr>
        <p:spPr/>
        <p:txBody>
          <a:bodyPr/>
          <a:lstStyle/>
          <a:p>
            <a:r>
              <a:rPr lang="en-US" altLang="en-US"/>
              <a:t>Additional Resistance</a:t>
            </a:r>
          </a:p>
        </p:txBody>
      </p:sp>
      <p:sp>
        <p:nvSpPr>
          <p:cNvPr id="14340" name="Rectangle 4"/>
          <p:cNvSpPr>
            <a:spLocks noGrp="1" noChangeArrowheads="1"/>
          </p:cNvSpPr>
          <p:nvPr>
            <p:ph type="body" idx="1"/>
          </p:nvPr>
        </p:nvSpPr>
        <p:spPr/>
        <p:txBody>
          <a:bodyPr/>
          <a:lstStyle/>
          <a:p>
            <a:r>
              <a:rPr lang="en-US" altLang="en-US"/>
              <a:t>Gloves</a:t>
            </a:r>
          </a:p>
          <a:p>
            <a:r>
              <a:rPr lang="en-US" altLang="en-US"/>
              <a:t>Shoes</a:t>
            </a:r>
          </a:p>
          <a:p>
            <a:r>
              <a:rPr lang="en-US" altLang="en-US"/>
              <a:t>Mats</a:t>
            </a:r>
          </a:p>
          <a:p>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96909FC-28F0-4DF6-B7DF-0DAA0801AFD5}" type="slidenum">
              <a:rPr lang="en-US" altLang="en-US" sz="1400">
                <a:latin typeface="Times New Roman" panose="02020603050405020304" pitchFamily="18" charset="0"/>
              </a:rPr>
              <a:pPr/>
              <a:t>13</a:t>
            </a:fld>
            <a:endParaRPr lang="en-US" altLang="en-US" sz="1400">
              <a:latin typeface="Times New Roman" panose="02020603050405020304" pitchFamily="18" charset="0"/>
            </a:endParaRPr>
          </a:p>
        </p:txBody>
      </p:sp>
      <p:sp>
        <p:nvSpPr>
          <p:cNvPr id="15363" name="Rectangle 2"/>
          <p:cNvSpPr>
            <a:spLocks noGrp="1" noChangeArrowheads="1"/>
          </p:cNvSpPr>
          <p:nvPr>
            <p:ph type="title"/>
          </p:nvPr>
        </p:nvSpPr>
        <p:spPr/>
        <p:txBody>
          <a:bodyPr/>
          <a:lstStyle/>
          <a:p>
            <a:r>
              <a:rPr lang="en-US" altLang="en-US"/>
              <a:t>Electrical Safety Goals</a:t>
            </a:r>
          </a:p>
        </p:txBody>
      </p:sp>
      <p:sp>
        <p:nvSpPr>
          <p:cNvPr id="15364" name="Rectangle 4"/>
          <p:cNvSpPr>
            <a:spLocks noGrp="1" noChangeArrowheads="1"/>
          </p:cNvSpPr>
          <p:nvPr>
            <p:ph type="body" idx="1"/>
          </p:nvPr>
        </p:nvSpPr>
        <p:spPr>
          <a:xfrm>
            <a:off x="495300" y="1514475"/>
            <a:ext cx="8191500" cy="3827463"/>
          </a:xfrm>
        </p:spPr>
        <p:txBody>
          <a:bodyPr/>
          <a:lstStyle/>
          <a:p>
            <a:r>
              <a:rPr lang="en-US" altLang="en-US"/>
              <a:t>Electricity and the human body</a:t>
            </a:r>
          </a:p>
          <a:p>
            <a:r>
              <a:rPr lang="en-US" altLang="en-US"/>
              <a:t>Electrical hazards and safe work practices</a:t>
            </a:r>
          </a:p>
          <a:p>
            <a:r>
              <a:rPr lang="en-US" altLang="en-US"/>
              <a:t>Quiz</a:t>
            </a:r>
          </a:p>
        </p:txBody>
      </p:sp>
      <p:pic>
        <p:nvPicPr>
          <p:cNvPr id="15365" name="Picture 6" descr="OverloadedOutletStrip105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67000"/>
            <a:ext cx="45720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BD46584-5FA1-4C28-ADF4-BE4B7389701E}" type="slidenum">
              <a:rPr lang="en-US" altLang="en-US" sz="1400">
                <a:latin typeface="Times New Roman" panose="02020603050405020304" pitchFamily="18" charset="0"/>
              </a:rPr>
              <a:pPr/>
              <a:t>14</a:t>
            </a:fld>
            <a:endParaRPr lang="en-US" altLang="en-US" sz="1400">
              <a:latin typeface="Times New Roman" panose="02020603050405020304" pitchFamily="18" charset="0"/>
            </a:endParaRPr>
          </a:p>
        </p:txBody>
      </p:sp>
      <p:sp>
        <p:nvSpPr>
          <p:cNvPr id="16387" name="Rectangle 2"/>
          <p:cNvSpPr>
            <a:spLocks noGrp="1" noChangeArrowheads="1"/>
          </p:cNvSpPr>
          <p:nvPr>
            <p:ph type="title"/>
          </p:nvPr>
        </p:nvSpPr>
        <p:spPr/>
        <p:txBody>
          <a:bodyPr/>
          <a:lstStyle/>
          <a:p>
            <a:r>
              <a:rPr lang="en-US" altLang="en-US"/>
              <a:t>Training</a:t>
            </a:r>
          </a:p>
        </p:txBody>
      </p:sp>
      <p:sp>
        <p:nvSpPr>
          <p:cNvPr id="16388" name="Rectangle 4"/>
          <p:cNvSpPr>
            <a:spLocks noGrp="1" noChangeArrowheads="1"/>
          </p:cNvSpPr>
          <p:nvPr>
            <p:ph type="body" idx="1"/>
          </p:nvPr>
        </p:nvSpPr>
        <p:spPr/>
        <p:txBody>
          <a:bodyPr/>
          <a:lstStyle/>
          <a:p>
            <a:r>
              <a:rPr lang="en-US" altLang="en-US"/>
              <a:t>Qualified workers </a:t>
            </a:r>
          </a:p>
          <a:p>
            <a:pPr lvl="1"/>
            <a:r>
              <a:rPr lang="en-US" altLang="en-US"/>
              <a:t>How to identify exposed energized parts</a:t>
            </a:r>
          </a:p>
          <a:p>
            <a:pPr lvl="1"/>
            <a:r>
              <a:rPr lang="en-US" altLang="en-US"/>
              <a:t>How to safeguard or work on energized parts</a:t>
            </a:r>
          </a:p>
          <a:p>
            <a:pPr lvl="1"/>
            <a:r>
              <a:rPr lang="en-US" altLang="en-US"/>
              <a:t>Have received LO/TO training</a:t>
            </a:r>
          </a:p>
          <a:p>
            <a:r>
              <a:rPr lang="en-US" altLang="en-US"/>
              <a:t>Unqualified workers</a:t>
            </a:r>
          </a:p>
          <a:p>
            <a:pPr lvl="1"/>
            <a:r>
              <a:rPr lang="en-US" altLang="en-US"/>
              <a:t>How electricity works</a:t>
            </a:r>
          </a:p>
          <a:p>
            <a:pPr lvl="1"/>
            <a:r>
              <a:rPr lang="en-US" altLang="en-US"/>
              <a:t>Risks of working with energized equipment</a:t>
            </a:r>
          </a:p>
          <a:p>
            <a:pPr lvl="1"/>
            <a:r>
              <a:rPr lang="en-US" altLang="en-US"/>
              <a:t>Tasks to be performed only by qualified  workers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BFDD2973-2C00-4DD3-A914-9336DE82E42F}" type="slidenum">
              <a:rPr lang="en-US" altLang="en-US" sz="1400">
                <a:latin typeface="Times New Roman" panose="02020603050405020304" pitchFamily="18" charset="0"/>
              </a:rPr>
              <a:pPr/>
              <a:t>15</a:t>
            </a:fld>
            <a:endParaRPr lang="en-US" altLang="en-US" sz="1400">
              <a:latin typeface="Times New Roman" panose="02020603050405020304" pitchFamily="18" charset="0"/>
            </a:endParaRPr>
          </a:p>
        </p:txBody>
      </p:sp>
      <p:sp>
        <p:nvSpPr>
          <p:cNvPr id="17411" name="Rectangle 2"/>
          <p:cNvSpPr>
            <a:spLocks noGrp="1" noChangeArrowheads="1"/>
          </p:cNvSpPr>
          <p:nvPr>
            <p:ph type="title"/>
          </p:nvPr>
        </p:nvSpPr>
        <p:spPr/>
        <p:txBody>
          <a:bodyPr/>
          <a:lstStyle/>
          <a:p>
            <a:r>
              <a:rPr lang="en-US" altLang="en-US"/>
              <a:t>Hazard Control</a:t>
            </a:r>
          </a:p>
        </p:txBody>
      </p:sp>
      <p:sp>
        <p:nvSpPr>
          <p:cNvPr id="17412" name="Rectangle 4"/>
          <p:cNvSpPr>
            <a:spLocks noGrp="1" noChangeArrowheads="1"/>
          </p:cNvSpPr>
          <p:nvPr>
            <p:ph type="body" idx="1"/>
          </p:nvPr>
        </p:nvSpPr>
        <p:spPr/>
        <p:txBody>
          <a:bodyPr/>
          <a:lstStyle/>
          <a:p>
            <a:r>
              <a:rPr lang="en-US" altLang="en-US"/>
              <a:t>Electrical systems are inherently safe</a:t>
            </a:r>
          </a:p>
          <a:p>
            <a:r>
              <a:rPr lang="en-US" altLang="en-US"/>
              <a:t>Injuries typically occur when:</a:t>
            </a:r>
          </a:p>
          <a:p>
            <a:pPr lvl="1"/>
            <a:r>
              <a:rPr lang="en-US" altLang="en-US"/>
              <a:t>Procedures are inappropriate</a:t>
            </a:r>
          </a:p>
          <a:p>
            <a:pPr lvl="1"/>
            <a:r>
              <a:rPr lang="en-US" altLang="en-US"/>
              <a:t>Procedures are not followed or ignored</a:t>
            </a:r>
          </a:p>
          <a:p>
            <a:pPr lvl="1"/>
            <a:r>
              <a:rPr lang="en-US" altLang="en-US"/>
              <a:t>Safety systems are circumvented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FCFC5A2-825B-4BD6-8DFB-35A4EE50940C}" type="slidenum">
              <a:rPr lang="en-US" altLang="en-US" sz="1400">
                <a:latin typeface="Times New Roman" panose="02020603050405020304" pitchFamily="18" charset="0"/>
              </a:rPr>
              <a:pPr/>
              <a:t>16</a:t>
            </a:fld>
            <a:endParaRPr lang="en-US" altLang="en-US" sz="1400">
              <a:latin typeface="Times New Roman" panose="02020603050405020304" pitchFamily="18" charset="0"/>
            </a:endParaRPr>
          </a:p>
        </p:txBody>
      </p:sp>
      <p:sp>
        <p:nvSpPr>
          <p:cNvPr id="18435" name="Rectangle 2"/>
          <p:cNvSpPr>
            <a:spLocks noGrp="1" noChangeArrowheads="1"/>
          </p:cNvSpPr>
          <p:nvPr>
            <p:ph type="title"/>
          </p:nvPr>
        </p:nvSpPr>
        <p:spPr/>
        <p:txBody>
          <a:bodyPr/>
          <a:lstStyle/>
          <a:p>
            <a:r>
              <a:rPr lang="en-US" altLang="en-US"/>
              <a:t>General Electrical Hazards</a:t>
            </a:r>
          </a:p>
        </p:txBody>
      </p:sp>
      <p:pic>
        <p:nvPicPr>
          <p:cNvPr id="18436" name="Picture 4" descr="elec 15"/>
          <p:cNvPicPr>
            <a:picLocks noChangeAspect="1" noChangeArrowheads="1"/>
          </p:cNvPicPr>
          <p:nvPr/>
        </p:nvPicPr>
        <p:blipFill>
          <a:blip r:embed="rId3">
            <a:extLst>
              <a:ext uri="{28A0092B-C50C-407E-A947-70E740481C1C}">
                <a14:useLocalDpi xmlns:a14="http://schemas.microsoft.com/office/drawing/2010/main" val="0"/>
              </a:ext>
            </a:extLst>
          </a:blip>
          <a:srcRect l="11795" r="13513" b="11647"/>
          <a:stretch>
            <a:fillRect/>
          </a:stretch>
        </p:blipFill>
        <p:spPr bwMode="auto">
          <a:xfrm>
            <a:off x="4953000" y="1600200"/>
            <a:ext cx="36576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5"/>
          <p:cNvSpPr>
            <a:spLocks noGrp="1" noChangeArrowheads="1"/>
          </p:cNvSpPr>
          <p:nvPr>
            <p:ph type="body" idx="1"/>
          </p:nvPr>
        </p:nvSpPr>
        <p:spPr>
          <a:xfrm>
            <a:off x="495300" y="1514475"/>
            <a:ext cx="4457700" cy="4429125"/>
          </a:xfrm>
        </p:spPr>
        <p:txBody>
          <a:bodyPr/>
          <a:lstStyle/>
          <a:p>
            <a:pPr>
              <a:lnSpc>
                <a:spcPct val="90000"/>
              </a:lnSpc>
            </a:pPr>
            <a:r>
              <a:rPr lang="en-US" altLang="en-US" sz="2400"/>
              <a:t>High-voltage overhead </a:t>
            </a:r>
            <a:br>
              <a:rPr lang="en-US" altLang="en-US" sz="2400"/>
            </a:br>
            <a:r>
              <a:rPr lang="en-US" altLang="en-US" sz="2400"/>
              <a:t>power lines</a:t>
            </a:r>
          </a:p>
          <a:p>
            <a:pPr>
              <a:lnSpc>
                <a:spcPct val="90000"/>
              </a:lnSpc>
            </a:pPr>
            <a:r>
              <a:rPr lang="en-US" altLang="en-US" sz="2400"/>
              <a:t>Damaged insulation on wires</a:t>
            </a:r>
          </a:p>
          <a:p>
            <a:pPr>
              <a:lnSpc>
                <a:spcPct val="90000"/>
              </a:lnSpc>
            </a:pPr>
            <a:r>
              <a:rPr lang="en-US" altLang="en-US" sz="2400"/>
              <a:t>Digging or trenching near </a:t>
            </a:r>
            <a:br>
              <a:rPr lang="en-US" altLang="en-US" sz="2400"/>
            </a:br>
            <a:r>
              <a:rPr lang="en-US" altLang="en-US" sz="2400"/>
              <a:t>buried lines</a:t>
            </a:r>
          </a:p>
          <a:p>
            <a:pPr>
              <a:lnSpc>
                <a:spcPct val="90000"/>
              </a:lnSpc>
            </a:pPr>
            <a:r>
              <a:rPr lang="en-US" altLang="en-US" sz="2400"/>
              <a:t>Broken switches or plugs</a:t>
            </a:r>
          </a:p>
          <a:p>
            <a:pPr>
              <a:lnSpc>
                <a:spcPct val="90000"/>
              </a:lnSpc>
            </a:pPr>
            <a:r>
              <a:rPr lang="en-US" altLang="en-US" sz="2400"/>
              <a:t>Overloaded circuits</a:t>
            </a:r>
          </a:p>
          <a:p>
            <a:pPr>
              <a:lnSpc>
                <a:spcPct val="90000"/>
              </a:lnSpc>
            </a:pPr>
            <a:r>
              <a:rPr lang="en-US" altLang="en-US" sz="2400"/>
              <a:t>Overheated appliances or tools</a:t>
            </a:r>
          </a:p>
          <a:p>
            <a:pPr>
              <a:lnSpc>
                <a:spcPct val="90000"/>
              </a:lnSpc>
            </a:pPr>
            <a:r>
              <a:rPr lang="en-US" altLang="en-US" sz="2400"/>
              <a:t>Static electricity</a:t>
            </a:r>
          </a:p>
          <a:p>
            <a:pPr>
              <a:lnSpc>
                <a:spcPct val="90000"/>
              </a:lnSpc>
            </a:pPr>
            <a:r>
              <a:rPr lang="en-US" altLang="en-US" sz="2400"/>
              <a:t>Flammable materials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62CE0802-18CD-4E4C-AB21-5F9001146829}" type="slidenum">
              <a:rPr lang="en-US" altLang="en-US" sz="1400">
                <a:latin typeface="Times New Roman" panose="02020603050405020304" pitchFamily="18" charset="0"/>
              </a:rPr>
              <a:pPr/>
              <a:t>17</a:t>
            </a:fld>
            <a:endParaRPr lang="en-US" altLang="en-US" sz="1400">
              <a:latin typeface="Times New Roman" panose="02020603050405020304" pitchFamily="18" charset="0"/>
            </a:endParaRPr>
          </a:p>
        </p:txBody>
      </p:sp>
      <p:sp>
        <p:nvSpPr>
          <p:cNvPr id="19459" name="Rectangle 2"/>
          <p:cNvSpPr>
            <a:spLocks noGrp="1" noChangeArrowheads="1"/>
          </p:cNvSpPr>
          <p:nvPr>
            <p:ph type="title"/>
          </p:nvPr>
        </p:nvSpPr>
        <p:spPr/>
        <p:txBody>
          <a:bodyPr/>
          <a:lstStyle/>
          <a:p>
            <a:r>
              <a:rPr lang="en-US" altLang="en-US"/>
              <a:t>Portable Power Tools</a:t>
            </a:r>
          </a:p>
        </p:txBody>
      </p:sp>
      <p:sp>
        <p:nvSpPr>
          <p:cNvPr id="19460" name="Rectangle 4"/>
          <p:cNvSpPr>
            <a:spLocks noGrp="1" noChangeArrowheads="1"/>
          </p:cNvSpPr>
          <p:nvPr>
            <p:ph type="body" idx="1"/>
          </p:nvPr>
        </p:nvSpPr>
        <p:spPr/>
        <p:txBody>
          <a:bodyPr/>
          <a:lstStyle/>
          <a:p>
            <a:r>
              <a:rPr lang="en-US" altLang="en-US"/>
              <a:t>Inspect portable power tools</a:t>
            </a:r>
          </a:p>
          <a:p>
            <a:r>
              <a:rPr lang="en-US" altLang="en-US"/>
              <a:t>Never use damaged equipment</a:t>
            </a:r>
          </a:p>
          <a:p>
            <a:pPr lvl="1"/>
            <a:r>
              <a:rPr lang="en-US" altLang="en-US"/>
              <a:t>Tag it out of service</a:t>
            </a:r>
          </a:p>
          <a:p>
            <a:pPr lvl="1"/>
            <a:r>
              <a:rPr lang="en-US" altLang="en-US"/>
              <a:t>Have it repaired or replaced</a:t>
            </a:r>
          </a:p>
          <a:p>
            <a:r>
              <a:rPr lang="en-US" altLang="en-US"/>
              <a:t>Never use portable power equipment in wet or damp areas</a:t>
            </a:r>
          </a:p>
          <a:p>
            <a:r>
              <a:rPr lang="en-US" altLang="en-US"/>
              <a:t>Stop using power tools if they become hot or start sparking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16EF46B-E960-4A42-AF85-4FA2D5485E48}" type="slidenum">
              <a:rPr lang="en-US" altLang="en-US" sz="1400">
                <a:latin typeface="Times New Roman" panose="02020603050405020304" pitchFamily="18" charset="0"/>
              </a:rPr>
              <a:pPr/>
              <a:t>18</a:t>
            </a:fld>
            <a:endParaRPr lang="en-US" altLang="en-US" sz="1400">
              <a:latin typeface="Times New Roman" panose="02020603050405020304" pitchFamily="18" charset="0"/>
            </a:endParaRPr>
          </a:p>
        </p:txBody>
      </p:sp>
      <p:sp>
        <p:nvSpPr>
          <p:cNvPr id="20483" name="Rectangle 2"/>
          <p:cNvSpPr>
            <a:spLocks noGrp="1" noChangeArrowheads="1"/>
          </p:cNvSpPr>
          <p:nvPr>
            <p:ph type="title"/>
          </p:nvPr>
        </p:nvSpPr>
        <p:spPr/>
        <p:txBody>
          <a:bodyPr/>
          <a:lstStyle/>
          <a:p>
            <a:r>
              <a:rPr lang="en-US" altLang="en-US"/>
              <a:t>Extension Cords</a:t>
            </a:r>
          </a:p>
        </p:txBody>
      </p:sp>
      <p:pic>
        <p:nvPicPr>
          <p:cNvPr id="20484" name="Picture 4" descr="elec17"/>
          <p:cNvPicPr>
            <a:picLocks noChangeAspect="1" noChangeArrowheads="1"/>
          </p:cNvPicPr>
          <p:nvPr/>
        </p:nvPicPr>
        <p:blipFill>
          <a:blip r:embed="rId3">
            <a:extLst>
              <a:ext uri="{28A0092B-C50C-407E-A947-70E740481C1C}">
                <a14:useLocalDpi xmlns:a14="http://schemas.microsoft.com/office/drawing/2010/main" val="0"/>
              </a:ext>
            </a:extLst>
          </a:blip>
          <a:srcRect l="11322" r="5661"/>
          <a:stretch>
            <a:fillRect/>
          </a:stretch>
        </p:blipFill>
        <p:spPr bwMode="auto">
          <a:xfrm>
            <a:off x="5562600" y="1600200"/>
            <a:ext cx="3363913" cy="426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5" name="Rectangle 6"/>
          <p:cNvSpPr>
            <a:spLocks noGrp="1" noChangeArrowheads="1"/>
          </p:cNvSpPr>
          <p:nvPr>
            <p:ph type="body" idx="1"/>
          </p:nvPr>
        </p:nvSpPr>
        <p:spPr>
          <a:xfrm>
            <a:off x="381000" y="1514475"/>
            <a:ext cx="5257800" cy="4352925"/>
          </a:xfrm>
        </p:spPr>
        <p:txBody>
          <a:bodyPr/>
          <a:lstStyle/>
          <a:p>
            <a:r>
              <a:rPr lang="en-US" altLang="en-US"/>
              <a:t>Inspect and check for capacity</a:t>
            </a:r>
          </a:p>
          <a:p>
            <a:r>
              <a:rPr lang="en-US" altLang="en-US"/>
              <a:t>For temporary work only</a:t>
            </a:r>
          </a:p>
          <a:p>
            <a:r>
              <a:rPr lang="en-US" altLang="en-US"/>
              <a:t>Do not use as a rope to pull or lift objects</a:t>
            </a:r>
          </a:p>
          <a:p>
            <a:r>
              <a:rPr lang="en-US" altLang="en-US"/>
              <a:t>Should not be fastened with staples or hung over metal hooks or nails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F0E0943-87C8-417A-8BFE-F1CBAEE6D5A6}" type="slidenum">
              <a:rPr lang="en-US" altLang="en-US" sz="1400">
                <a:latin typeface="Times New Roman" panose="02020603050405020304" pitchFamily="18" charset="0"/>
              </a:rPr>
              <a:pPr/>
              <a:t>19</a:t>
            </a:fld>
            <a:endParaRPr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lstStyle/>
          <a:p>
            <a:r>
              <a:rPr lang="en-US" altLang="en-US"/>
              <a:t>Electrical Cord Inspection</a:t>
            </a:r>
          </a:p>
        </p:txBody>
      </p:sp>
      <p:sp>
        <p:nvSpPr>
          <p:cNvPr id="21508" name="Rectangle 5"/>
          <p:cNvSpPr>
            <a:spLocks noGrp="1" noChangeArrowheads="1"/>
          </p:cNvSpPr>
          <p:nvPr>
            <p:ph type="body" idx="1"/>
          </p:nvPr>
        </p:nvSpPr>
        <p:spPr/>
        <p:txBody>
          <a:bodyPr/>
          <a:lstStyle/>
          <a:p>
            <a:r>
              <a:rPr lang="en-US" altLang="en-US"/>
              <a:t>Deformed or missing pins</a:t>
            </a:r>
          </a:p>
          <a:p>
            <a:r>
              <a:rPr lang="en-US" altLang="en-US"/>
              <a:t>Damaged outer jacket or insulation</a:t>
            </a:r>
          </a:p>
          <a:p>
            <a:r>
              <a:rPr lang="en-US" altLang="en-US"/>
              <a:t>Evidence of internal damage</a:t>
            </a:r>
          </a:p>
          <a:p>
            <a:r>
              <a:rPr lang="en-US" altLang="en-US"/>
              <a:t>If damaged, take out of service until repaired</a:t>
            </a:r>
          </a:p>
          <a:p>
            <a:endParaRPr lang="en-US" altLang="en-US"/>
          </a:p>
        </p:txBody>
      </p:sp>
      <p:pic>
        <p:nvPicPr>
          <p:cNvPr id="21509" name="Picture 7" descr="KidChewsCord37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81400"/>
            <a:ext cx="25146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en-US" sz="4400" b="1">
                <a:effectLst>
                  <a:outerShdw blurRad="38100" dist="38100" dir="2700000" algn="tl">
                    <a:srgbClr val="000000"/>
                  </a:outerShdw>
                </a:effectLst>
                <a:latin typeface="Comic Sans MS" pitchFamily="66" charset="0"/>
              </a:rPr>
              <a:t>State Standards</a:t>
            </a:r>
          </a:p>
        </p:txBody>
      </p:sp>
      <p:sp>
        <p:nvSpPr>
          <p:cNvPr id="7175" name="Text Box 7"/>
          <p:cNvSpPr txBox="1">
            <a:spLocks noChangeArrowheads="1"/>
          </p:cNvSpPr>
          <p:nvPr/>
        </p:nvSpPr>
        <p:spPr bwMode="auto">
          <a:xfrm>
            <a:off x="755650" y="1125538"/>
            <a:ext cx="763270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sz="2400"/>
          </a:p>
          <a:p>
            <a:r>
              <a:rPr lang="en-US" altLang="en-US" sz="2400"/>
              <a:t>Identify different methods by which electrical energy can be produced. Discuss the safety hazards involved in each method as well as prevention and control methods relevant to electrical power supplies. Justify the use of different precautions for the prevention or</a:t>
            </a:r>
          </a:p>
          <a:p>
            <a:r>
              <a:rPr lang="en-US" altLang="en-US" sz="2400"/>
              <a:t>management of electrical hazards and evaluate the efficacy of the prevention measures. </a:t>
            </a:r>
          </a:p>
          <a:p>
            <a:endParaRPr lang="en-US" altLang="en-US" sz="2400"/>
          </a:p>
          <a:p>
            <a:r>
              <a:rPr lang="en-US" altLang="en-US" sz="2400"/>
              <a:t>Utilize the appropriate instruments needed to calculate and measure voltage, amperage, </a:t>
            </a:r>
          </a:p>
          <a:p>
            <a:r>
              <a:rPr lang="en-US" altLang="en-US" sz="2400"/>
              <a:t>resistance, and wattage. </a:t>
            </a:r>
          </a:p>
          <a:p>
            <a:pPr>
              <a:lnSpc>
                <a:spcPct val="180000"/>
              </a:lnSpc>
              <a:spcBef>
                <a:spcPct val="50000"/>
              </a:spcBef>
            </a:pPr>
            <a:endParaRPr lang="en-GB" altLang="en-US" sz="2400">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624ED97-51FE-436F-9116-1C926E13A95E}" type="slidenum">
              <a:rPr lang="en-US" altLang="en-US" sz="1400">
                <a:latin typeface="Times New Roman" panose="02020603050405020304" pitchFamily="18" charset="0"/>
              </a:rPr>
              <a:pPr/>
              <a:t>20</a:t>
            </a:fld>
            <a:endParaRPr lang="en-US" altLang="en-US" sz="1400">
              <a:latin typeface="Times New Roman" panose="02020603050405020304" pitchFamily="18" charset="0"/>
            </a:endParaRPr>
          </a:p>
        </p:txBody>
      </p:sp>
      <p:sp>
        <p:nvSpPr>
          <p:cNvPr id="22531" name="Rectangle 2"/>
          <p:cNvSpPr>
            <a:spLocks noGrp="1" noChangeArrowheads="1"/>
          </p:cNvSpPr>
          <p:nvPr>
            <p:ph type="title"/>
          </p:nvPr>
        </p:nvSpPr>
        <p:spPr/>
        <p:txBody>
          <a:bodyPr/>
          <a:lstStyle/>
          <a:p>
            <a:r>
              <a:rPr lang="en-US" altLang="en-US"/>
              <a:t>Circuit Protection</a:t>
            </a:r>
          </a:p>
        </p:txBody>
      </p:sp>
      <p:sp>
        <p:nvSpPr>
          <p:cNvPr id="22532" name="Rectangle 4"/>
          <p:cNvSpPr>
            <a:spLocks noGrp="1" noChangeArrowheads="1"/>
          </p:cNvSpPr>
          <p:nvPr>
            <p:ph type="body" idx="1"/>
          </p:nvPr>
        </p:nvSpPr>
        <p:spPr/>
        <p:txBody>
          <a:bodyPr/>
          <a:lstStyle/>
          <a:p>
            <a:r>
              <a:rPr lang="en-US" altLang="en-US"/>
              <a:t>Energize or de-energize with appropriate switches, breakers, etc.</a:t>
            </a:r>
          </a:p>
          <a:p>
            <a:r>
              <a:rPr lang="en-US" altLang="en-US"/>
              <a:t>Do not energize or de-energize with fuses, terminal lugs, or cable splice connections</a:t>
            </a:r>
          </a:p>
          <a:p>
            <a:r>
              <a:rPr lang="en-US" altLang="en-US"/>
              <a:t>If circuit protection device is tripped—inspect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390D7E1F-6AE9-4F95-B57D-D09DB4237484}" type="slidenum">
              <a:rPr lang="en-US" altLang="en-US" sz="1400">
                <a:latin typeface="Times New Roman" panose="02020603050405020304" pitchFamily="18" charset="0"/>
              </a:rPr>
              <a:pPr/>
              <a:t>21</a:t>
            </a:fld>
            <a:endParaRPr lang="en-US" altLang="en-US" sz="1400">
              <a:latin typeface="Times New Roman" panose="02020603050405020304" pitchFamily="18" charset="0"/>
            </a:endParaRPr>
          </a:p>
        </p:txBody>
      </p:sp>
      <p:sp>
        <p:nvSpPr>
          <p:cNvPr id="23555" name="Rectangle 2"/>
          <p:cNvSpPr>
            <a:spLocks noGrp="1" noChangeArrowheads="1"/>
          </p:cNvSpPr>
          <p:nvPr>
            <p:ph type="title"/>
          </p:nvPr>
        </p:nvSpPr>
        <p:spPr/>
        <p:txBody>
          <a:bodyPr/>
          <a:lstStyle/>
          <a:p>
            <a:r>
              <a:rPr lang="en-US" altLang="en-US"/>
              <a:t>Grounding Equipment</a:t>
            </a:r>
          </a:p>
        </p:txBody>
      </p:sp>
      <p:sp>
        <p:nvSpPr>
          <p:cNvPr id="23556" name="Rectangle 4"/>
          <p:cNvSpPr>
            <a:spLocks noGrp="1" noChangeArrowheads="1"/>
          </p:cNvSpPr>
          <p:nvPr>
            <p:ph type="body" idx="1"/>
          </p:nvPr>
        </p:nvSpPr>
        <p:spPr/>
        <p:txBody>
          <a:bodyPr/>
          <a:lstStyle/>
          <a:p>
            <a:r>
              <a:rPr lang="en-US" altLang="en-US"/>
              <a:t>Most electrical equipment is designed with a grounding system </a:t>
            </a:r>
          </a:p>
          <a:p>
            <a:r>
              <a:rPr lang="en-US" altLang="en-US"/>
              <a:t>Do not use equipment with damaged grounding connectors</a:t>
            </a:r>
          </a:p>
          <a:p>
            <a:r>
              <a:rPr lang="en-US" altLang="en-US"/>
              <a:t>Do not use adapters that interrupt the grounding connection</a:t>
            </a:r>
          </a:p>
          <a:p>
            <a:r>
              <a:rPr lang="en-US" altLang="en-US"/>
              <a:t>NEVER cut the ground leg (third prong) off of a plug. It is there to protect you!</a:t>
            </a:r>
          </a:p>
          <a:p>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CFCD89C-F252-4377-A8C4-2E6EAA4A666E}" type="slidenum">
              <a:rPr lang="en-US" altLang="en-US" sz="1400">
                <a:latin typeface="Times New Roman" panose="02020603050405020304" pitchFamily="18" charset="0"/>
              </a:rPr>
              <a:pPr/>
              <a:t>22</a:t>
            </a:fld>
            <a:endParaRPr lang="en-US" altLang="en-US" sz="1400">
              <a:latin typeface="Times New Roman" panose="02020603050405020304" pitchFamily="18" charset="0"/>
            </a:endParaRPr>
          </a:p>
        </p:txBody>
      </p:sp>
      <p:sp>
        <p:nvSpPr>
          <p:cNvPr id="24579" name="Rectangle 2"/>
          <p:cNvSpPr>
            <a:spLocks noGrp="1" noChangeArrowheads="1"/>
          </p:cNvSpPr>
          <p:nvPr>
            <p:ph type="title"/>
          </p:nvPr>
        </p:nvSpPr>
        <p:spPr/>
        <p:txBody>
          <a:bodyPr/>
          <a:lstStyle/>
          <a:p>
            <a:r>
              <a:rPr lang="en-US" altLang="en-US"/>
              <a:t>Ground Fault Circuit Interrupters</a:t>
            </a:r>
          </a:p>
        </p:txBody>
      </p:sp>
      <p:sp>
        <p:nvSpPr>
          <p:cNvPr id="24580" name="Rectangle 4"/>
          <p:cNvSpPr>
            <a:spLocks noGrp="1" noChangeArrowheads="1"/>
          </p:cNvSpPr>
          <p:nvPr>
            <p:ph type="body" idx="1"/>
          </p:nvPr>
        </p:nvSpPr>
        <p:spPr>
          <a:xfrm>
            <a:off x="495300" y="1514475"/>
            <a:ext cx="4610100" cy="4429125"/>
          </a:xfrm>
        </p:spPr>
        <p:txBody>
          <a:bodyPr/>
          <a:lstStyle/>
          <a:p>
            <a:r>
              <a:rPr lang="en-US" altLang="en-US" sz="2400"/>
              <a:t>GFCIs reduce the likelihood of fatal shocks</a:t>
            </a:r>
          </a:p>
          <a:p>
            <a:r>
              <a:rPr lang="en-US" altLang="en-US" sz="2400"/>
              <a:t>Detect small amount of earth current and automatically switch off the power</a:t>
            </a:r>
          </a:p>
          <a:p>
            <a:r>
              <a:rPr lang="en-US" altLang="en-US" sz="2400"/>
              <a:t>Used with extension cords and portable tools</a:t>
            </a:r>
          </a:p>
          <a:p>
            <a:r>
              <a:rPr lang="en-US" altLang="en-US" sz="2400"/>
              <a:t>Fuses and circuit breakers protect equipment, not people</a:t>
            </a:r>
          </a:p>
        </p:txBody>
      </p:sp>
      <p:pic>
        <p:nvPicPr>
          <p:cNvPr id="24581" name="Picture 6" descr="SloganOnChalkboard573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5988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E8035F4-68D8-440C-BE28-FB647072E028}" type="slidenum">
              <a:rPr lang="en-US" altLang="en-US" sz="1400">
                <a:latin typeface="Times New Roman" panose="02020603050405020304" pitchFamily="18" charset="0"/>
              </a:rPr>
              <a:pPr/>
              <a:t>23</a:t>
            </a:fld>
            <a:endParaRPr lang="en-US" altLang="en-US" sz="1400">
              <a:latin typeface="Times New Roman" panose="02020603050405020304" pitchFamily="18" charset="0"/>
            </a:endParaRPr>
          </a:p>
        </p:txBody>
      </p:sp>
      <p:sp>
        <p:nvSpPr>
          <p:cNvPr id="25603" name="Rectangle 2"/>
          <p:cNvSpPr>
            <a:spLocks noGrp="1" noChangeArrowheads="1"/>
          </p:cNvSpPr>
          <p:nvPr>
            <p:ph type="title"/>
          </p:nvPr>
        </p:nvSpPr>
        <p:spPr/>
        <p:txBody>
          <a:bodyPr/>
          <a:lstStyle/>
          <a:p>
            <a:r>
              <a:rPr lang="en-US" altLang="en-US"/>
              <a:t>Static Electricity</a:t>
            </a:r>
          </a:p>
        </p:txBody>
      </p:sp>
      <p:sp>
        <p:nvSpPr>
          <p:cNvPr id="25604" name="Rectangle 4"/>
          <p:cNvSpPr>
            <a:spLocks noGrp="1" noChangeArrowheads="1"/>
          </p:cNvSpPr>
          <p:nvPr>
            <p:ph type="body" idx="1"/>
          </p:nvPr>
        </p:nvSpPr>
        <p:spPr/>
        <p:txBody>
          <a:bodyPr/>
          <a:lstStyle/>
          <a:p>
            <a:r>
              <a:rPr lang="en-US" altLang="en-US"/>
              <a:t>Created when materials rub together</a:t>
            </a:r>
          </a:p>
          <a:p>
            <a:r>
              <a:rPr lang="en-US" altLang="en-US"/>
              <a:t>Can cause shocks or even minor skin burns</a:t>
            </a:r>
          </a:p>
          <a:p>
            <a:r>
              <a:rPr lang="en-US" altLang="en-US"/>
              <a:t>Reduced or prevented by:</a:t>
            </a:r>
          </a:p>
          <a:p>
            <a:pPr lvl="1"/>
            <a:r>
              <a:rPr lang="en-US" altLang="en-US"/>
              <a:t>Proper grounding</a:t>
            </a:r>
          </a:p>
          <a:p>
            <a:pPr lvl="1"/>
            <a:r>
              <a:rPr lang="en-US" altLang="en-US"/>
              <a:t>Rubber matting</a:t>
            </a:r>
          </a:p>
          <a:p>
            <a:pPr lvl="1"/>
            <a:r>
              <a:rPr lang="en-US" altLang="en-US"/>
              <a:t>Grounding wires, gloves, or shoes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259665E-05CC-4E43-9342-F9AB7E678C47}" type="slidenum">
              <a:rPr lang="en-US" altLang="en-US" sz="1400">
                <a:latin typeface="Times New Roman" panose="02020603050405020304" pitchFamily="18" charset="0"/>
              </a:rPr>
              <a:pPr/>
              <a:t>24</a:t>
            </a:fld>
            <a:endParaRPr lang="en-US" altLang="en-US" sz="1400">
              <a:latin typeface="Times New Roman" panose="02020603050405020304" pitchFamily="18" charset="0"/>
            </a:endParaRPr>
          </a:p>
        </p:txBody>
      </p:sp>
      <p:sp>
        <p:nvSpPr>
          <p:cNvPr id="26627" name="Rectangle 2"/>
          <p:cNvSpPr>
            <a:spLocks noGrp="1" noChangeArrowheads="1"/>
          </p:cNvSpPr>
          <p:nvPr>
            <p:ph type="title"/>
          </p:nvPr>
        </p:nvSpPr>
        <p:spPr/>
        <p:txBody>
          <a:bodyPr/>
          <a:lstStyle/>
          <a:p>
            <a:r>
              <a:rPr lang="en-US" altLang="en-US"/>
              <a:t>Flammable/Ignitable Materials</a:t>
            </a:r>
          </a:p>
        </p:txBody>
      </p:sp>
      <p:sp>
        <p:nvSpPr>
          <p:cNvPr id="26628" name="Rectangle 4"/>
          <p:cNvSpPr>
            <a:spLocks noGrp="1" noChangeArrowheads="1"/>
          </p:cNvSpPr>
          <p:nvPr>
            <p:ph type="body" idx="1"/>
          </p:nvPr>
        </p:nvSpPr>
        <p:spPr/>
        <p:txBody>
          <a:bodyPr/>
          <a:lstStyle/>
          <a:p>
            <a:r>
              <a:rPr lang="en-US" altLang="en-US"/>
              <a:t>Flammable gases, vapors, or liquids</a:t>
            </a:r>
          </a:p>
          <a:p>
            <a:r>
              <a:rPr lang="en-US" altLang="en-US"/>
              <a:t>Combustible dust</a:t>
            </a:r>
          </a:p>
          <a:p>
            <a:r>
              <a:rPr lang="en-US" altLang="en-US"/>
              <a:t>Can be ignited by static electricity</a:t>
            </a:r>
          </a:p>
          <a:p>
            <a:r>
              <a:rPr lang="en-US" altLang="en-US"/>
              <a:t>Require specially designed electrical equipment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8D81ACD-34CF-4CA0-9BB0-6ACADBAC30F9}" type="slidenum">
              <a:rPr lang="en-US" altLang="en-US" sz="1400">
                <a:latin typeface="Times New Roman" panose="02020603050405020304" pitchFamily="18" charset="0"/>
              </a:rPr>
              <a:pPr/>
              <a:t>25</a:t>
            </a:fld>
            <a:endParaRPr lang="en-US" altLang="en-US" sz="1400">
              <a:latin typeface="Times New Roman" panose="02020603050405020304" pitchFamily="18" charset="0"/>
            </a:endParaRPr>
          </a:p>
        </p:txBody>
      </p:sp>
      <p:sp>
        <p:nvSpPr>
          <p:cNvPr id="27651" name="Rectangle 2"/>
          <p:cNvSpPr>
            <a:spLocks noGrp="1" noChangeArrowheads="1"/>
          </p:cNvSpPr>
          <p:nvPr>
            <p:ph type="title"/>
          </p:nvPr>
        </p:nvSpPr>
        <p:spPr/>
        <p:txBody>
          <a:bodyPr/>
          <a:lstStyle/>
          <a:p>
            <a:r>
              <a:rPr lang="en-US" altLang="en-US"/>
              <a:t>Where do we find flammable liquids in school districts?</a:t>
            </a:r>
          </a:p>
        </p:txBody>
      </p:sp>
      <p:sp>
        <p:nvSpPr>
          <p:cNvPr id="27652" name="Rectangle 3"/>
          <p:cNvSpPr>
            <a:spLocks noGrp="1" noChangeArrowheads="1"/>
          </p:cNvSpPr>
          <p:nvPr>
            <p:ph type="body" idx="1"/>
          </p:nvPr>
        </p:nvSpPr>
        <p:spPr/>
        <p:txBody>
          <a:bodyPr/>
          <a:lstStyle/>
          <a:p>
            <a:r>
              <a:rPr lang="en-US" altLang="en-US"/>
              <a:t>CTE (Voc-Ed) wood and metal and shops</a:t>
            </a:r>
          </a:p>
          <a:p>
            <a:r>
              <a:rPr lang="en-US" altLang="en-US"/>
              <a:t>Science labs &amp; storerooms</a:t>
            </a:r>
          </a:p>
          <a:p>
            <a:r>
              <a:rPr lang="en-US" altLang="en-US"/>
              <a:t>Visual Arts (Arts &amp; Crafts) classrooms</a:t>
            </a:r>
          </a:p>
          <a:p>
            <a:r>
              <a:rPr lang="en-US" altLang="en-US"/>
              <a:t>Maintenance departments</a:t>
            </a:r>
          </a:p>
          <a:p>
            <a:r>
              <a:rPr lang="en-US" altLang="en-US"/>
              <a:t>Transportation departments</a:t>
            </a:r>
          </a:p>
          <a:p>
            <a:r>
              <a:rPr lang="en-US" altLang="en-US"/>
              <a:t>Grounds keeping departments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79D1D96-F8E8-4E0B-88A0-71412C1A22A1}" type="slidenum">
              <a:rPr lang="en-US" altLang="en-US" sz="1400">
                <a:latin typeface="Times New Roman" panose="02020603050405020304" pitchFamily="18" charset="0"/>
              </a:rPr>
              <a:pPr/>
              <a:t>26</a:t>
            </a:fld>
            <a:endParaRPr lang="en-US" altLang="en-US" sz="1400">
              <a:latin typeface="Times New Roman" panose="02020603050405020304" pitchFamily="18" charset="0"/>
            </a:endParaRPr>
          </a:p>
        </p:txBody>
      </p:sp>
      <p:sp>
        <p:nvSpPr>
          <p:cNvPr id="28675" name="Rectangle 2"/>
          <p:cNvSpPr>
            <a:spLocks noGrp="1" noChangeArrowheads="1"/>
          </p:cNvSpPr>
          <p:nvPr>
            <p:ph type="title"/>
          </p:nvPr>
        </p:nvSpPr>
        <p:spPr/>
        <p:txBody>
          <a:bodyPr/>
          <a:lstStyle/>
          <a:p>
            <a:r>
              <a:rPr lang="en-US" altLang="en-US"/>
              <a:t>Machine Operators</a:t>
            </a:r>
          </a:p>
        </p:txBody>
      </p:sp>
      <p:sp>
        <p:nvSpPr>
          <p:cNvPr id="28676" name="Rectangle 4"/>
          <p:cNvSpPr>
            <a:spLocks noGrp="1" noChangeArrowheads="1"/>
          </p:cNvSpPr>
          <p:nvPr>
            <p:ph type="body" idx="1"/>
          </p:nvPr>
        </p:nvSpPr>
        <p:spPr>
          <a:xfrm>
            <a:off x="228600" y="1524000"/>
            <a:ext cx="8915400" cy="4572000"/>
          </a:xfrm>
        </p:spPr>
        <p:txBody>
          <a:bodyPr/>
          <a:lstStyle/>
          <a:p>
            <a:r>
              <a:rPr lang="en-US" altLang="en-US"/>
              <a:t>Never tamper with electrical interlocks</a:t>
            </a:r>
          </a:p>
          <a:p>
            <a:r>
              <a:rPr lang="en-US" altLang="en-US"/>
              <a:t>Do not repair electrical components of </a:t>
            </a:r>
            <a:br>
              <a:rPr lang="en-US" altLang="en-US"/>
            </a:br>
            <a:r>
              <a:rPr lang="en-US" altLang="en-US"/>
              <a:t>your machine</a:t>
            </a:r>
          </a:p>
          <a:p>
            <a:r>
              <a:rPr lang="en-US" altLang="en-US"/>
              <a:t>Properly shut off machinery before working </a:t>
            </a:r>
            <a:br>
              <a:rPr lang="en-US" altLang="en-US"/>
            </a:br>
            <a:r>
              <a:rPr lang="en-US" altLang="en-US"/>
              <a:t>in the point of operation</a:t>
            </a:r>
          </a:p>
          <a:p>
            <a:r>
              <a:rPr lang="en-US" altLang="en-US"/>
              <a:t>Obey warning signs and follow safe procedures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6F99ADAC-70B0-46E0-9D9F-6C695577EA3B}" type="slidenum">
              <a:rPr lang="en-US" altLang="en-US" sz="1400">
                <a:latin typeface="Times New Roman" panose="02020603050405020304" pitchFamily="18" charset="0"/>
              </a:rPr>
              <a:pPr/>
              <a:t>27</a:t>
            </a:fld>
            <a:endParaRPr lang="en-US" altLang="en-US" sz="1400">
              <a:latin typeface="Times New Roman" panose="02020603050405020304" pitchFamily="18" charset="0"/>
            </a:endParaRPr>
          </a:p>
        </p:txBody>
      </p:sp>
      <p:sp>
        <p:nvSpPr>
          <p:cNvPr id="29699" name="Rectangle 2"/>
          <p:cNvSpPr>
            <a:spLocks noGrp="1" noChangeArrowheads="1"/>
          </p:cNvSpPr>
          <p:nvPr>
            <p:ph type="title"/>
          </p:nvPr>
        </p:nvSpPr>
        <p:spPr/>
        <p:txBody>
          <a:bodyPr/>
          <a:lstStyle/>
          <a:p>
            <a:r>
              <a:rPr lang="en-US" altLang="en-US"/>
              <a:t>Electrical Safety Goals</a:t>
            </a:r>
          </a:p>
        </p:txBody>
      </p:sp>
      <p:sp>
        <p:nvSpPr>
          <p:cNvPr id="29700" name="Rectangle 4"/>
          <p:cNvSpPr>
            <a:spLocks noGrp="1" noChangeArrowheads="1"/>
          </p:cNvSpPr>
          <p:nvPr>
            <p:ph type="body" idx="1"/>
          </p:nvPr>
        </p:nvSpPr>
        <p:spPr/>
        <p:txBody>
          <a:bodyPr/>
          <a:lstStyle/>
          <a:p>
            <a:r>
              <a:rPr lang="en-US" altLang="en-US"/>
              <a:t>Electricity and the human body</a:t>
            </a:r>
          </a:p>
          <a:p>
            <a:r>
              <a:rPr lang="en-US" altLang="en-US"/>
              <a:t>Electrical hazards and safe work practices</a:t>
            </a:r>
          </a:p>
          <a:p>
            <a:r>
              <a:rPr lang="en-US" altLang="en-US"/>
              <a:t>Quiz</a:t>
            </a:r>
          </a:p>
        </p:txBody>
      </p:sp>
      <p:pic>
        <p:nvPicPr>
          <p:cNvPr id="29701" name="Picture 6" descr="OpenFirstAidKit1587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43200"/>
            <a:ext cx="27765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8C69DC98-5B6C-44F3-A043-3909E83D15AA}" type="slidenum">
              <a:rPr lang="en-US" altLang="en-US" sz="1400">
                <a:latin typeface="Times New Roman" panose="02020603050405020304" pitchFamily="18" charset="0"/>
              </a:rPr>
              <a:pPr/>
              <a:t>28</a:t>
            </a:fld>
            <a:endParaRPr lang="en-US" altLang="en-US" sz="1400">
              <a:latin typeface="Times New Roman" panose="02020603050405020304" pitchFamily="18" charset="0"/>
            </a:endParaRPr>
          </a:p>
        </p:txBody>
      </p:sp>
      <p:sp>
        <p:nvSpPr>
          <p:cNvPr id="30723" name="Rectangle 2"/>
          <p:cNvSpPr>
            <a:spLocks noGrp="1" noChangeArrowheads="1"/>
          </p:cNvSpPr>
          <p:nvPr>
            <p:ph type="title"/>
          </p:nvPr>
        </p:nvSpPr>
        <p:spPr/>
        <p:txBody>
          <a:bodyPr/>
          <a:lstStyle/>
          <a:p>
            <a:r>
              <a:rPr lang="en-US" altLang="en-US"/>
              <a:t>Summary</a:t>
            </a:r>
          </a:p>
        </p:txBody>
      </p:sp>
      <p:sp>
        <p:nvSpPr>
          <p:cNvPr id="30724" name="Rectangle 4"/>
          <p:cNvSpPr>
            <a:spLocks noGrp="1" noChangeArrowheads="1"/>
          </p:cNvSpPr>
          <p:nvPr>
            <p:ph type="body" idx="1"/>
          </p:nvPr>
        </p:nvSpPr>
        <p:spPr/>
        <p:txBody>
          <a:bodyPr/>
          <a:lstStyle/>
          <a:p>
            <a:r>
              <a:rPr lang="en-US" altLang="en-US"/>
              <a:t>Electricity will try to reach ground even if it means going through a person</a:t>
            </a:r>
          </a:p>
          <a:p>
            <a:r>
              <a:rPr lang="en-US" altLang="en-US"/>
              <a:t>Even the “small” voltage from your home can cause serious injury</a:t>
            </a:r>
          </a:p>
          <a:p>
            <a:r>
              <a:rPr lang="en-US" altLang="en-US"/>
              <a:t>Always inspect power tools and cords and do not use them if damaged</a:t>
            </a:r>
          </a:p>
          <a:p>
            <a:r>
              <a:rPr lang="en-US" altLang="en-US"/>
              <a:t>Do not attempt to repair electrical equipment unless trained and qualified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14"/>
          <p:cNvSpPr>
            <a:spLocks noChangeShapeType="1"/>
          </p:cNvSpPr>
          <p:nvPr/>
        </p:nvSpPr>
        <p:spPr bwMode="auto">
          <a:xfrm>
            <a:off x="2195513" y="4581525"/>
            <a:ext cx="863600"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7" name="Text Box 4"/>
          <p:cNvSpPr txBox="1">
            <a:spLocks noChangeArrowheads="1"/>
          </p:cNvSpPr>
          <p:nvPr/>
        </p:nvSpPr>
        <p:spPr bwMode="auto">
          <a:xfrm>
            <a:off x="7019925" y="6308725"/>
            <a:ext cx="1944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1600">
                <a:solidFill>
                  <a:schemeClr val="bg1"/>
                </a:solidFill>
              </a:rPr>
              <a:t>S.MORRIS 2006</a:t>
            </a:r>
          </a:p>
        </p:txBody>
      </p:sp>
      <p:sp>
        <p:nvSpPr>
          <p:cNvPr id="2053" name="Text Box 5"/>
          <p:cNvSpPr txBox="1">
            <a:spLocks noChangeArrowheads="1"/>
          </p:cNvSpPr>
          <p:nvPr/>
        </p:nvSpPr>
        <p:spPr bwMode="auto">
          <a:xfrm>
            <a:off x="827088" y="836613"/>
            <a:ext cx="7561262"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en-US" sz="4800" b="1">
                <a:solidFill>
                  <a:schemeClr val="bg1"/>
                </a:solidFill>
                <a:effectLst>
                  <a:outerShdw blurRad="38100" dist="38100" dir="2700000" algn="tl">
                    <a:srgbClr val="000000"/>
                  </a:outerShdw>
                </a:effectLst>
                <a:latin typeface="Comic Sans MS" pitchFamily="66" charset="0"/>
              </a:rPr>
              <a:t>ELECTRICAL CIRCUITS</a:t>
            </a:r>
          </a:p>
        </p:txBody>
      </p:sp>
      <p:sp>
        <p:nvSpPr>
          <p:cNvPr id="31749" name="Line 6"/>
          <p:cNvSpPr>
            <a:spLocks noChangeShapeType="1"/>
          </p:cNvSpPr>
          <p:nvPr/>
        </p:nvSpPr>
        <p:spPr bwMode="auto">
          <a:xfrm>
            <a:off x="4500563" y="2133600"/>
            <a:ext cx="0" cy="431800"/>
          </a:xfrm>
          <a:prstGeom prst="line">
            <a:avLst/>
          </a:prstGeom>
          <a:noFill/>
          <a:ln w="571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7"/>
          <p:cNvSpPr>
            <a:spLocks noChangeShapeType="1"/>
          </p:cNvSpPr>
          <p:nvPr/>
        </p:nvSpPr>
        <p:spPr bwMode="auto">
          <a:xfrm>
            <a:off x="4284663" y="1916113"/>
            <a:ext cx="0" cy="93662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8"/>
          <p:cNvSpPr>
            <a:spLocks noChangeShapeType="1"/>
          </p:cNvSpPr>
          <p:nvPr/>
        </p:nvSpPr>
        <p:spPr bwMode="auto">
          <a:xfrm>
            <a:off x="4500563" y="2349500"/>
            <a:ext cx="2232025"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9"/>
          <p:cNvSpPr>
            <a:spLocks noChangeShapeType="1"/>
          </p:cNvSpPr>
          <p:nvPr/>
        </p:nvSpPr>
        <p:spPr bwMode="auto">
          <a:xfrm>
            <a:off x="2195513" y="2349500"/>
            <a:ext cx="2089150"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3" name="Line 10"/>
          <p:cNvSpPr>
            <a:spLocks noChangeShapeType="1"/>
          </p:cNvSpPr>
          <p:nvPr/>
        </p:nvSpPr>
        <p:spPr bwMode="auto">
          <a:xfrm>
            <a:off x="2195513" y="2349500"/>
            <a:ext cx="0" cy="223202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11"/>
          <p:cNvSpPr>
            <a:spLocks noChangeShapeType="1"/>
          </p:cNvSpPr>
          <p:nvPr/>
        </p:nvSpPr>
        <p:spPr bwMode="auto">
          <a:xfrm>
            <a:off x="6732588" y="2349500"/>
            <a:ext cx="0" cy="223202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AutoShape 15"/>
          <p:cNvSpPr>
            <a:spLocks noChangeArrowheads="1"/>
          </p:cNvSpPr>
          <p:nvPr/>
        </p:nvSpPr>
        <p:spPr bwMode="auto">
          <a:xfrm>
            <a:off x="3059113" y="4149725"/>
            <a:ext cx="936625" cy="792163"/>
          </a:xfrm>
          <a:prstGeom prst="flowChartSummingJunction">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31756" name="AutoShape 16"/>
          <p:cNvSpPr>
            <a:spLocks noChangeArrowheads="1"/>
          </p:cNvSpPr>
          <p:nvPr/>
        </p:nvSpPr>
        <p:spPr bwMode="auto">
          <a:xfrm>
            <a:off x="4932363" y="4149725"/>
            <a:ext cx="936625" cy="792163"/>
          </a:xfrm>
          <a:prstGeom prst="flowChartSummingJunction">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31757" name="Line 17"/>
          <p:cNvSpPr>
            <a:spLocks noChangeShapeType="1"/>
          </p:cNvSpPr>
          <p:nvPr/>
        </p:nvSpPr>
        <p:spPr bwMode="auto">
          <a:xfrm>
            <a:off x="5867400" y="4581525"/>
            <a:ext cx="863600"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Line 18"/>
          <p:cNvSpPr>
            <a:spLocks noChangeShapeType="1"/>
          </p:cNvSpPr>
          <p:nvPr/>
        </p:nvSpPr>
        <p:spPr bwMode="auto">
          <a:xfrm>
            <a:off x="3995738" y="4581525"/>
            <a:ext cx="936625"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Text Box 19"/>
          <p:cNvSpPr txBox="1">
            <a:spLocks noChangeArrowheads="1"/>
          </p:cNvSpPr>
          <p:nvPr/>
        </p:nvSpPr>
        <p:spPr bwMode="auto">
          <a:xfrm>
            <a:off x="0" y="6542088"/>
            <a:ext cx="4252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GB" altLang="en-US" sz="1400">
                <a:solidFill>
                  <a:schemeClr val="bg1"/>
                </a:solidFill>
                <a:cs typeface="Arial" panose="020B0604020202020204" pitchFamily="34" charset="0"/>
              </a:rPr>
              <a:t>More free powerpoints at www.worldofteaching.com</a:t>
            </a:r>
            <a:endParaRPr lang="en-US" altLang="en-US" sz="1400">
              <a:solidFill>
                <a:schemeClr val="bg1"/>
              </a:solidFill>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870C14C-A617-4ABA-929D-6434F04B9591}" type="slidenum">
              <a:rPr lang="en-US" altLang="en-US" sz="1400">
                <a:latin typeface="Times New Roman" panose="02020603050405020304" pitchFamily="18" charset="0"/>
              </a:rPr>
              <a:pPr/>
              <a:t>3</a:t>
            </a:fld>
            <a:endParaRPr lang="en-US" altLang="en-US" sz="1400">
              <a:latin typeface="Times New Roman" panose="02020603050405020304" pitchFamily="18" charset="0"/>
            </a:endParaRPr>
          </a:p>
        </p:txBody>
      </p:sp>
      <p:sp>
        <p:nvSpPr>
          <p:cNvPr id="5123" name="Rectangle 2"/>
          <p:cNvSpPr>
            <a:spLocks noGrp="1" noChangeArrowheads="1"/>
          </p:cNvSpPr>
          <p:nvPr>
            <p:ph type="title"/>
          </p:nvPr>
        </p:nvSpPr>
        <p:spPr/>
        <p:txBody>
          <a:bodyPr/>
          <a:lstStyle/>
          <a:p>
            <a:r>
              <a:rPr lang="en-US" altLang="en-US"/>
              <a:t>Concerned About Electricity?</a:t>
            </a:r>
          </a:p>
        </p:txBody>
      </p:sp>
      <p:pic>
        <p:nvPicPr>
          <p:cNvPr id="5124" name="Picture 5" descr="elec 02"/>
          <p:cNvPicPr>
            <a:picLocks noChangeAspect="1" noChangeArrowheads="1"/>
          </p:cNvPicPr>
          <p:nvPr/>
        </p:nvPicPr>
        <p:blipFill>
          <a:blip r:embed="rId3">
            <a:extLst>
              <a:ext uri="{28A0092B-C50C-407E-A947-70E740481C1C}">
                <a14:useLocalDpi xmlns:a14="http://schemas.microsoft.com/office/drawing/2010/main" val="0"/>
              </a:ext>
            </a:extLst>
          </a:blip>
          <a:srcRect l="11794" t="3415" r="7617" b="9839"/>
          <a:stretch>
            <a:fillRect/>
          </a:stretch>
        </p:blipFill>
        <p:spPr bwMode="auto">
          <a:xfrm>
            <a:off x="5638800" y="1600200"/>
            <a:ext cx="31242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5" name="Rectangle 6"/>
          <p:cNvSpPr>
            <a:spLocks noGrp="1" noChangeArrowheads="1"/>
          </p:cNvSpPr>
          <p:nvPr>
            <p:ph type="body" idx="1"/>
          </p:nvPr>
        </p:nvSpPr>
        <p:spPr>
          <a:xfrm>
            <a:off x="152400" y="1524000"/>
            <a:ext cx="5181600" cy="4572000"/>
          </a:xfrm>
        </p:spPr>
        <p:txBody>
          <a:bodyPr/>
          <a:lstStyle/>
          <a:p>
            <a:r>
              <a:rPr lang="en-US" altLang="en-US" sz="2400"/>
              <a:t>How many sets of holiday </a:t>
            </a:r>
            <a:br>
              <a:rPr lang="en-US" altLang="en-US" sz="2400"/>
            </a:br>
            <a:r>
              <a:rPr lang="en-US" altLang="en-US" sz="2400"/>
              <a:t>lights do you plug into one </a:t>
            </a:r>
            <a:br>
              <a:rPr lang="en-US" altLang="en-US" sz="2400"/>
            </a:br>
            <a:r>
              <a:rPr lang="en-US" altLang="en-US" sz="2400"/>
              <a:t>extension cord? </a:t>
            </a:r>
          </a:p>
          <a:p>
            <a:r>
              <a:rPr lang="en-US" altLang="en-US" sz="2400"/>
              <a:t>Do you still use your hot </a:t>
            </a:r>
            <a:br>
              <a:rPr lang="en-US" altLang="en-US" sz="2400"/>
            </a:br>
            <a:r>
              <a:rPr lang="en-US" altLang="en-US" sz="2400"/>
              <a:t>and sparking electric drill?</a:t>
            </a:r>
          </a:p>
          <a:p>
            <a:r>
              <a:rPr lang="en-US" altLang="en-US" sz="2400"/>
              <a:t>Is your vacuum cleaner’s </a:t>
            </a:r>
            <a:br>
              <a:rPr lang="en-US" altLang="en-US" sz="2400"/>
            </a:br>
            <a:r>
              <a:rPr lang="en-US" altLang="en-US" sz="2400"/>
              <a:t>cord twisted and frayed?</a:t>
            </a:r>
          </a:p>
          <a:p>
            <a:r>
              <a:rPr lang="en-US" altLang="en-US" sz="2400"/>
              <a:t>Have you installed outlet </a:t>
            </a:r>
            <a:br>
              <a:rPr lang="en-US" altLang="en-US" sz="2400"/>
            </a:br>
            <a:r>
              <a:rPr lang="en-US" altLang="en-US" sz="2400"/>
              <a:t>covers to protect small children’s probing fingers?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en-US" sz="4400" b="1">
                <a:solidFill>
                  <a:schemeClr val="folHlink"/>
                </a:solidFill>
                <a:effectLst>
                  <a:outerShdw blurRad="38100" dist="38100" dir="2700000" algn="tl">
                    <a:srgbClr val="000000"/>
                  </a:outerShdw>
                </a:effectLst>
                <a:latin typeface="Comic Sans MS" pitchFamily="66" charset="0"/>
              </a:rPr>
              <a:t>State Standards</a:t>
            </a:r>
          </a:p>
        </p:txBody>
      </p:sp>
      <p:sp>
        <p:nvSpPr>
          <p:cNvPr id="7175" name="Text Box 7"/>
          <p:cNvSpPr txBox="1">
            <a:spLocks noChangeArrowheads="1"/>
          </p:cNvSpPr>
          <p:nvPr/>
        </p:nvSpPr>
        <p:spPr bwMode="auto">
          <a:xfrm>
            <a:off x="755650" y="1125538"/>
            <a:ext cx="763270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sz="2400">
              <a:solidFill>
                <a:schemeClr val="bg1"/>
              </a:solidFill>
            </a:endParaRPr>
          </a:p>
          <a:p>
            <a:r>
              <a:rPr lang="en-US" altLang="en-US" sz="2400">
                <a:solidFill>
                  <a:schemeClr val="bg1"/>
                </a:solidFill>
              </a:rPr>
              <a:t>Identify different methods by which electrical energy can be produced. Discuss the safety hazards involved in each method as well as prevention and control methods relevant to electrical power supplies. Justify the use of different precautions for the prevention or</a:t>
            </a:r>
          </a:p>
          <a:p>
            <a:r>
              <a:rPr lang="en-US" altLang="en-US" sz="2400">
                <a:solidFill>
                  <a:schemeClr val="bg1"/>
                </a:solidFill>
              </a:rPr>
              <a:t>management of electrical hazards and evaluate the efficacy of the prevention measures. </a:t>
            </a:r>
          </a:p>
          <a:p>
            <a:endParaRPr lang="en-US" altLang="en-US" sz="2400">
              <a:solidFill>
                <a:schemeClr val="bg1"/>
              </a:solidFill>
            </a:endParaRPr>
          </a:p>
          <a:p>
            <a:r>
              <a:rPr lang="en-US" altLang="en-US" sz="2400">
                <a:solidFill>
                  <a:schemeClr val="bg1"/>
                </a:solidFill>
              </a:rPr>
              <a:t>Utilize the appropriate instruments needed to calculate and measure voltage, amperage, </a:t>
            </a:r>
          </a:p>
          <a:p>
            <a:r>
              <a:rPr lang="en-US" altLang="en-US" sz="2400">
                <a:solidFill>
                  <a:schemeClr val="bg1"/>
                </a:solidFill>
              </a:rPr>
              <a:t>resistance, and wattage. </a:t>
            </a:r>
          </a:p>
          <a:p>
            <a:pPr>
              <a:lnSpc>
                <a:spcPct val="180000"/>
              </a:lnSpc>
              <a:spcBef>
                <a:spcPct val="50000"/>
              </a:spcBef>
            </a:pPr>
            <a:endParaRPr lang="en-GB" altLang="en-US" sz="2400">
              <a:solidFill>
                <a:schemeClr val="bg1"/>
              </a:solidFill>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en-US" sz="4400" b="1">
                <a:solidFill>
                  <a:schemeClr val="folHlink"/>
                </a:solidFill>
                <a:effectLst>
                  <a:outerShdw blurRad="38100" dist="38100" dir="2700000" algn="tl">
                    <a:srgbClr val="000000"/>
                  </a:outerShdw>
                </a:effectLst>
                <a:latin typeface="Comic Sans MS" pitchFamily="66" charset="0"/>
              </a:rPr>
              <a:t>The CELL</a:t>
            </a:r>
          </a:p>
        </p:txBody>
      </p:sp>
      <p:pic>
        <p:nvPicPr>
          <p:cNvPr id="33795" name="Picture 6" descr="circuits1"/>
          <p:cNvPicPr>
            <a:picLocks noChangeAspect="1" noChangeArrowheads="1"/>
          </p:cNvPicPr>
          <p:nvPr/>
        </p:nvPicPr>
        <p:blipFill>
          <a:blip r:embed="rId2">
            <a:extLst>
              <a:ext uri="{28A0092B-C50C-407E-A947-70E740481C1C}">
                <a14:useLocalDpi xmlns:a14="http://schemas.microsoft.com/office/drawing/2010/main" val="0"/>
              </a:ext>
            </a:extLst>
          </a:blip>
          <a:srcRect l="30241" t="3226" r="30241" b="47957"/>
          <a:stretch>
            <a:fillRect/>
          </a:stretch>
        </p:blipFill>
        <p:spPr bwMode="auto">
          <a:xfrm>
            <a:off x="900113" y="3141663"/>
            <a:ext cx="24479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755650" y="1125538"/>
            <a:ext cx="76327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80000"/>
              </a:lnSpc>
              <a:spcBef>
                <a:spcPct val="50000"/>
              </a:spcBef>
            </a:pPr>
            <a:r>
              <a:rPr lang="en-GB" altLang="en-US" sz="2400">
                <a:solidFill>
                  <a:srgbClr val="66FF33"/>
                </a:solidFill>
                <a:latin typeface="Comic Sans MS" panose="030F0702030302020204" pitchFamily="66" charset="0"/>
              </a:rPr>
              <a:t>The cell stores </a:t>
            </a:r>
            <a:r>
              <a:rPr lang="en-GB" altLang="en-US" sz="2400" b="1">
                <a:solidFill>
                  <a:srgbClr val="FFFF00"/>
                </a:solidFill>
                <a:latin typeface="Comic Sans MS" panose="030F0702030302020204" pitchFamily="66" charset="0"/>
              </a:rPr>
              <a:t>chemical energy</a:t>
            </a:r>
            <a:r>
              <a:rPr lang="en-GB" altLang="en-US" sz="2400">
                <a:solidFill>
                  <a:srgbClr val="66FF33"/>
                </a:solidFill>
                <a:latin typeface="Comic Sans MS" panose="030F0702030302020204" pitchFamily="66" charset="0"/>
              </a:rPr>
              <a:t> and transfers it to </a:t>
            </a:r>
            <a:r>
              <a:rPr lang="en-GB" altLang="en-US" sz="2400">
                <a:solidFill>
                  <a:srgbClr val="FFFF00"/>
                </a:solidFill>
                <a:latin typeface="Comic Sans MS" panose="030F0702030302020204" pitchFamily="66" charset="0"/>
              </a:rPr>
              <a:t>electrical energy</a:t>
            </a:r>
            <a:r>
              <a:rPr lang="en-GB" altLang="en-US" sz="2400">
                <a:solidFill>
                  <a:srgbClr val="66FF33"/>
                </a:solidFill>
                <a:latin typeface="Comic Sans MS" panose="030F0702030302020204" pitchFamily="66" charset="0"/>
              </a:rPr>
              <a:t> when a circuit is connected.</a:t>
            </a:r>
          </a:p>
        </p:txBody>
      </p:sp>
      <p:sp>
        <p:nvSpPr>
          <p:cNvPr id="7176" name="Text Box 8"/>
          <p:cNvSpPr txBox="1">
            <a:spLocks noChangeArrowheads="1"/>
          </p:cNvSpPr>
          <p:nvPr/>
        </p:nvSpPr>
        <p:spPr bwMode="auto">
          <a:xfrm>
            <a:off x="3635375" y="2636838"/>
            <a:ext cx="4824413"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40000"/>
              </a:lnSpc>
              <a:spcBef>
                <a:spcPct val="50000"/>
              </a:spcBef>
            </a:pPr>
            <a:r>
              <a:rPr lang="en-GB" altLang="en-US" sz="2400">
                <a:solidFill>
                  <a:srgbClr val="66FF33"/>
                </a:solidFill>
                <a:latin typeface="Comic Sans MS" panose="030F0702030302020204" pitchFamily="66" charset="0"/>
              </a:rPr>
              <a:t>When two or more cells are connected together we call this a </a:t>
            </a:r>
            <a:r>
              <a:rPr lang="en-GB" altLang="en-US" sz="2400" b="1">
                <a:solidFill>
                  <a:srgbClr val="FFFF00"/>
                </a:solidFill>
                <a:latin typeface="Comic Sans MS" panose="030F0702030302020204" pitchFamily="66" charset="0"/>
              </a:rPr>
              <a:t>Battery</a:t>
            </a:r>
            <a:r>
              <a:rPr lang="en-GB" altLang="en-US" sz="2400">
                <a:solidFill>
                  <a:srgbClr val="66FF33"/>
                </a:solidFill>
                <a:latin typeface="Comic Sans MS" panose="030F0702030302020204" pitchFamily="66" charset="0"/>
              </a:rPr>
              <a:t>.</a:t>
            </a:r>
          </a:p>
        </p:txBody>
      </p:sp>
      <p:sp>
        <p:nvSpPr>
          <p:cNvPr id="7178" name="Text Box 10"/>
          <p:cNvSpPr txBox="1">
            <a:spLocks noChangeArrowheads="1"/>
          </p:cNvSpPr>
          <p:nvPr/>
        </p:nvSpPr>
        <p:spPr bwMode="auto">
          <a:xfrm>
            <a:off x="3635375" y="4508500"/>
            <a:ext cx="4824413"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40000"/>
              </a:lnSpc>
              <a:spcBef>
                <a:spcPct val="50000"/>
              </a:spcBef>
            </a:pPr>
            <a:r>
              <a:rPr lang="en-GB" altLang="en-US" sz="2400">
                <a:solidFill>
                  <a:srgbClr val="66FF33"/>
                </a:solidFill>
                <a:latin typeface="Comic Sans MS" panose="030F0702030302020204" pitchFamily="66" charset="0"/>
              </a:rPr>
              <a:t>The cells chemical energy is used up pushing a current round a circuit.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childTnLst>
                          </p:cTn>
                        </p:par>
                        <p:par>
                          <p:cTn id="8" fill="hold" nodeType="afterGroup">
                            <p:stCondLst>
                              <p:cond delay="500"/>
                            </p:stCondLst>
                            <p:childTnLst>
                              <p:par>
                                <p:cTn id="9" presetID="4" presetClass="entr" presetSubtype="16" fill="hold" grpId="0" nodeType="afterEffect">
                                  <p:stCondLst>
                                    <p:cond delay="500"/>
                                  </p:stCondLst>
                                  <p:childTnLst>
                                    <p:set>
                                      <p:cBhvr>
                                        <p:cTn id="10" dur="1" fill="hold">
                                          <p:stCondLst>
                                            <p:cond delay="0"/>
                                          </p:stCondLst>
                                        </p:cTn>
                                        <p:tgtEl>
                                          <p:spTgt spid="7176"/>
                                        </p:tgtEl>
                                        <p:attrNameLst>
                                          <p:attrName>style.visibility</p:attrName>
                                        </p:attrNameLst>
                                      </p:cBhvr>
                                      <p:to>
                                        <p:strVal val="visible"/>
                                      </p:to>
                                    </p:set>
                                    <p:animEffect transition="in" filter="box(in)">
                                      <p:cBhvr>
                                        <p:cTn id="11" dur="500"/>
                                        <p:tgtEl>
                                          <p:spTgt spid="7176"/>
                                        </p:tgtEl>
                                      </p:cBhvr>
                                    </p:animEffect>
                                  </p:childTnLst>
                                </p:cTn>
                              </p:par>
                            </p:childTnLst>
                          </p:cTn>
                        </p:par>
                        <p:par>
                          <p:cTn id="12" fill="hold" nodeType="afterGroup">
                            <p:stCondLst>
                              <p:cond delay="1500"/>
                            </p:stCondLst>
                            <p:childTnLst>
                              <p:par>
                                <p:cTn id="13" presetID="4" presetClass="entr" presetSubtype="16" fill="hold" grpId="0" nodeType="afterEffect">
                                  <p:stCondLst>
                                    <p:cond delay="500"/>
                                  </p:stCondLst>
                                  <p:childTnLst>
                                    <p:set>
                                      <p:cBhvr>
                                        <p:cTn id="14" dur="1" fill="hold">
                                          <p:stCondLst>
                                            <p:cond delay="0"/>
                                          </p:stCondLst>
                                        </p:cTn>
                                        <p:tgtEl>
                                          <p:spTgt spid="7178"/>
                                        </p:tgtEl>
                                        <p:attrNameLst>
                                          <p:attrName>style.visibility</p:attrName>
                                        </p:attrNameLst>
                                      </p:cBhvr>
                                      <p:to>
                                        <p:strVal val="visible"/>
                                      </p:to>
                                    </p:set>
                                    <p:animEffect transition="in" filter="box(in)">
                                      <p:cBhvr>
                                        <p:cTn id="15"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6" grpId="0"/>
      <p:bldP spid="717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What is an electric current?</a:t>
            </a:r>
          </a:p>
        </p:txBody>
      </p:sp>
      <p:sp>
        <p:nvSpPr>
          <p:cNvPr id="10246" name="Rectangle 6"/>
          <p:cNvSpPr>
            <a:spLocks noChangeArrowheads="1"/>
          </p:cNvSpPr>
          <p:nvPr/>
        </p:nvSpPr>
        <p:spPr bwMode="auto">
          <a:xfrm>
            <a:off x="611188" y="1125538"/>
            <a:ext cx="784860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40000"/>
              </a:lnSpc>
            </a:pPr>
            <a:r>
              <a:rPr lang="en-GB" altLang="en-US" sz="2400">
                <a:solidFill>
                  <a:srgbClr val="66FF33"/>
                </a:solidFill>
                <a:latin typeface="Comic Sans MS" panose="030F0702030302020204" pitchFamily="66" charset="0"/>
              </a:rPr>
              <a:t>An electric current is a flow of microscopic particles called </a:t>
            </a:r>
            <a:r>
              <a:rPr lang="en-GB" altLang="en-US" b="1">
                <a:solidFill>
                  <a:srgbClr val="FFFF00"/>
                </a:solidFill>
                <a:latin typeface="Comic Sans MS" panose="030F0702030302020204" pitchFamily="66" charset="0"/>
              </a:rPr>
              <a:t>electrons</a:t>
            </a:r>
            <a:r>
              <a:rPr lang="en-GB" altLang="en-US" sz="2400">
                <a:solidFill>
                  <a:srgbClr val="66FF33"/>
                </a:solidFill>
                <a:latin typeface="Comic Sans MS" panose="030F0702030302020204" pitchFamily="66" charset="0"/>
              </a:rPr>
              <a:t> flowing through wires and components. </a:t>
            </a:r>
          </a:p>
        </p:txBody>
      </p:sp>
      <p:sp>
        <p:nvSpPr>
          <p:cNvPr id="10247" name="Line 7"/>
          <p:cNvSpPr>
            <a:spLocks noChangeShapeType="1"/>
          </p:cNvSpPr>
          <p:nvPr/>
        </p:nvSpPr>
        <p:spPr bwMode="auto">
          <a:xfrm>
            <a:off x="4500563" y="2563813"/>
            <a:ext cx="0" cy="100806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Line 8"/>
          <p:cNvSpPr>
            <a:spLocks noChangeShapeType="1"/>
          </p:cNvSpPr>
          <p:nvPr/>
        </p:nvSpPr>
        <p:spPr bwMode="auto">
          <a:xfrm>
            <a:off x="4716463" y="2708275"/>
            <a:ext cx="0" cy="64770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9"/>
          <p:cNvSpPr>
            <a:spLocks noChangeShapeType="1"/>
          </p:cNvSpPr>
          <p:nvPr/>
        </p:nvSpPr>
        <p:spPr bwMode="auto">
          <a:xfrm>
            <a:off x="4716463" y="3140075"/>
            <a:ext cx="2952750"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10"/>
          <p:cNvSpPr>
            <a:spLocks noChangeShapeType="1"/>
          </p:cNvSpPr>
          <p:nvPr/>
        </p:nvSpPr>
        <p:spPr bwMode="auto">
          <a:xfrm>
            <a:off x="4716463" y="2924175"/>
            <a:ext cx="3168650"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11"/>
          <p:cNvSpPr>
            <a:spLocks noChangeShapeType="1"/>
          </p:cNvSpPr>
          <p:nvPr/>
        </p:nvSpPr>
        <p:spPr bwMode="auto">
          <a:xfrm>
            <a:off x="7885113" y="2924175"/>
            <a:ext cx="0" cy="1800225"/>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7669213" y="3140075"/>
            <a:ext cx="0" cy="1368425"/>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3132138" y="4508500"/>
            <a:ext cx="4537075"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a:off x="2916238" y="4724400"/>
            <a:ext cx="4968875"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3132138" y="3140075"/>
            <a:ext cx="0" cy="1368425"/>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a:off x="2916238" y="2924175"/>
            <a:ext cx="0" cy="1800225"/>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2916238" y="2924175"/>
            <a:ext cx="1584325"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a:off x="3132138" y="3140075"/>
            <a:ext cx="1368425"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Text Box 19"/>
          <p:cNvSpPr txBox="1">
            <a:spLocks noChangeArrowheads="1"/>
          </p:cNvSpPr>
          <p:nvPr/>
        </p:nvSpPr>
        <p:spPr bwMode="auto">
          <a:xfrm>
            <a:off x="4211638" y="335597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b="1">
                <a:solidFill>
                  <a:srgbClr val="FF0066"/>
                </a:solidFill>
              </a:rPr>
              <a:t>+</a:t>
            </a:r>
          </a:p>
        </p:txBody>
      </p:sp>
      <p:sp>
        <p:nvSpPr>
          <p:cNvPr id="10260" name="Text Box 20"/>
          <p:cNvSpPr txBox="1">
            <a:spLocks noChangeArrowheads="1"/>
          </p:cNvSpPr>
          <p:nvPr/>
        </p:nvSpPr>
        <p:spPr bwMode="auto">
          <a:xfrm>
            <a:off x="4716463" y="3213100"/>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000" b="1">
                <a:solidFill>
                  <a:srgbClr val="FF0066"/>
                </a:solidFill>
              </a:rPr>
              <a:t>-</a:t>
            </a:r>
          </a:p>
        </p:txBody>
      </p:sp>
      <p:sp>
        <p:nvSpPr>
          <p:cNvPr id="10261" name="Oval 21"/>
          <p:cNvSpPr>
            <a:spLocks noChangeArrowheads="1"/>
          </p:cNvSpPr>
          <p:nvPr/>
        </p:nvSpPr>
        <p:spPr bwMode="auto">
          <a:xfrm>
            <a:off x="4859338" y="2997200"/>
            <a:ext cx="71437" cy="730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0272" name="Oval 32"/>
          <p:cNvSpPr>
            <a:spLocks noChangeArrowheads="1"/>
          </p:cNvSpPr>
          <p:nvPr/>
        </p:nvSpPr>
        <p:spPr bwMode="auto">
          <a:xfrm>
            <a:off x="5795963" y="2997200"/>
            <a:ext cx="71437" cy="730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0275" name="Text Box 35"/>
          <p:cNvSpPr txBox="1">
            <a:spLocks noChangeArrowheads="1"/>
          </p:cNvSpPr>
          <p:nvPr/>
        </p:nvSpPr>
        <p:spPr bwMode="auto">
          <a:xfrm>
            <a:off x="539750" y="4941888"/>
            <a:ext cx="619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a:solidFill>
                  <a:srgbClr val="66FF33"/>
                </a:solidFill>
                <a:latin typeface="Comic Sans MS" panose="030F0702030302020204" pitchFamily="66" charset="0"/>
              </a:rPr>
              <a:t>In which direction does the current flow?   </a:t>
            </a:r>
          </a:p>
        </p:txBody>
      </p:sp>
      <p:sp>
        <p:nvSpPr>
          <p:cNvPr id="10277" name="Text Box 37"/>
          <p:cNvSpPr txBox="1">
            <a:spLocks noChangeArrowheads="1"/>
          </p:cNvSpPr>
          <p:nvPr/>
        </p:nvSpPr>
        <p:spPr bwMode="auto">
          <a:xfrm>
            <a:off x="468313" y="5445125"/>
            <a:ext cx="86756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a:solidFill>
                  <a:srgbClr val="66FF33"/>
                </a:solidFill>
                <a:latin typeface="Comic Sans MS" panose="030F0702030302020204" pitchFamily="66" charset="0"/>
              </a:rPr>
              <a:t>from the </a:t>
            </a:r>
            <a:r>
              <a:rPr lang="en-GB" altLang="en-US" sz="2400" b="1">
                <a:solidFill>
                  <a:srgbClr val="FFFF00"/>
                </a:solidFill>
                <a:latin typeface="Comic Sans MS" panose="030F0702030302020204" pitchFamily="66" charset="0"/>
              </a:rPr>
              <a:t>Negative</a:t>
            </a:r>
            <a:r>
              <a:rPr lang="en-GB" altLang="en-US" sz="2400">
                <a:solidFill>
                  <a:srgbClr val="66FF33"/>
                </a:solidFill>
                <a:latin typeface="Comic Sans MS" panose="030F0702030302020204" pitchFamily="66" charset="0"/>
              </a:rPr>
              <a:t> terminal </a:t>
            </a:r>
            <a:r>
              <a:rPr lang="en-GB" altLang="en-US" sz="2400" b="1">
                <a:solidFill>
                  <a:srgbClr val="66FF33"/>
                </a:solidFill>
                <a:latin typeface="Comic Sans MS" panose="030F0702030302020204" pitchFamily="66" charset="0"/>
              </a:rPr>
              <a:t>to</a:t>
            </a:r>
            <a:r>
              <a:rPr lang="en-GB" altLang="en-US" sz="2400">
                <a:solidFill>
                  <a:srgbClr val="66FF33"/>
                </a:solidFill>
                <a:latin typeface="Comic Sans MS" panose="030F0702030302020204" pitchFamily="66" charset="0"/>
              </a:rPr>
              <a:t> the </a:t>
            </a:r>
            <a:r>
              <a:rPr lang="en-GB" altLang="en-US" sz="2400" b="1">
                <a:solidFill>
                  <a:srgbClr val="FFFF00"/>
                </a:solidFill>
                <a:latin typeface="Comic Sans MS" panose="030F0702030302020204" pitchFamily="66" charset="0"/>
              </a:rPr>
              <a:t>Positive</a:t>
            </a:r>
            <a:r>
              <a:rPr lang="en-GB" altLang="en-US" sz="2400">
                <a:solidFill>
                  <a:srgbClr val="66FF33"/>
                </a:solidFill>
                <a:latin typeface="Comic Sans MS" panose="030F0702030302020204" pitchFamily="66" charset="0"/>
              </a:rPr>
              <a:t> terminal of a cell.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10245"/>
                                        </p:tgtEl>
                                        <p:attrNameLst>
                                          <p:attrName>style.visibility</p:attrName>
                                        </p:attrNameLst>
                                      </p:cBhvr>
                                      <p:to>
                                        <p:strVal val="visible"/>
                                      </p:to>
                                    </p:set>
                                    <p:anim calcmode="discrete" valueType="clr">
                                      <p:cBhvr override="childStyle">
                                        <p:cTn id="7" dur="40"/>
                                        <p:tgtEl>
                                          <p:spTgt spid="10245"/>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10245"/>
                                        </p:tgtEl>
                                        <p:attrNameLst>
                                          <p:attrName>fillcolor</p:attrName>
                                        </p:attrNameLst>
                                      </p:cBhvr>
                                      <p:tavLst>
                                        <p:tav tm="0">
                                          <p:val>
                                            <p:clrVal>
                                              <a:schemeClr val="accent2"/>
                                            </p:clrVal>
                                          </p:val>
                                        </p:tav>
                                        <p:tav tm="50000">
                                          <p:val>
                                            <p:clrVal>
                                              <a:schemeClr val="hlink"/>
                                            </p:clrVal>
                                          </p:val>
                                        </p:tav>
                                      </p:tavLst>
                                    </p:anim>
                                    <p:set>
                                      <p:cBhvr>
                                        <p:cTn id="9" dur="40"/>
                                        <p:tgtEl>
                                          <p:spTgt spid="1024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box(in)">
                                      <p:cBhvr>
                                        <p:cTn id="14" dur="500"/>
                                        <p:tgtEl>
                                          <p:spTgt spid="102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2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72"/>
                                        </p:tgtEl>
                                        <p:attrNameLst>
                                          <p:attrName>style.visibility</p:attrName>
                                        </p:attrNameLst>
                                      </p:cBhvr>
                                      <p:to>
                                        <p:strVal val="visible"/>
                                      </p:to>
                                    </p:set>
                                  </p:childTnLst>
                                </p:cTn>
                              </p:par>
                              <p:par>
                                <p:cTn id="49" presetID="0" presetClass="path" presetSubtype="0" repeatCount="indefinite" accel="50000" decel="50000" fill="hold" grpId="1" nodeType="withEffect">
                                  <p:stCondLst>
                                    <p:cond delay="0"/>
                                  </p:stCondLst>
                                  <p:childTnLst>
                                    <p:animMotion origin="layout" path="M 0.10834 0.22592 C 0.1 0.22963 0.09775 0.23032 0.08872 0.23148 C 0.07813 0.23611 0.06233 0.23102 0.05122 0.23009 C 0.025 0.22315 -0.01302 0.22824 -0.03507 0.2287 C -0.07378 0.23912 -0.13298 0.22847 -0.17552 0.22731 C -0.2243 0.22453 -0.20347 0.23287 -0.20139 0.13009 C -0.20139 0.12592 -0.20086 0.12176 -0.20052 0.11759 C -0.20277 0.0824 -0.20764 0.04444 -0.19913 0.01065 C -0.19739 -0.0169 -0.20191 -0.00602 -0.16927 -0.00602 C -0.10503 -0.00602 -0.04097 -0.0051 0.02309 -0.00463 C 0.03438 -0.00371 0.04653 -0.00394 0.05747 0.00092 C 0.09045 -0.0007 0.12309 -0.00347 0.15608 -0.00463 C 0.2007 -0.00417 0.24549 -0.01088 0.28941 -0.00185 C 0.29653 -0.00023 0.30052 0.00254 0.30782 0.0037 C 0.31007 0.00463 0.3132 0.00393 0.31424 0.00648 C 0.31598 0.01088 0.31528 0.01666 0.31528 0.02176 C 0.31528 0.08009 0.31875 0.06389 0.3132 0.08703 C 0.31302 0.12824 0.3132 0.16944 0.31216 0.21065 C 0.31198 0.21551 0.31181 0.22129 0.30903 0.22453 C 0.30677 0.22731 0.30278 0.22731 0.29948 0.2287 C 0.29861 0.22916 0.29653 0.23009 0.29653 0.22986 C 0.27622 0.22916 0.2566 0.22592 0.23629 0.22453 C 0.2099 0.225 0.18368 0.22592 0.15729 0.22592 " pathEditMode="relative" rAng="10800000" ptsTypes="ffffffffffffffffffffffA">
                                      <p:cBhvr>
                                        <p:cTn id="50" dur="2000" fill="hold"/>
                                        <p:tgtEl>
                                          <p:spTgt spid="10261"/>
                                        </p:tgtEl>
                                        <p:attrNameLst>
                                          <p:attrName>ppt_x</p:attrName>
                                          <p:attrName>ppt_y</p:attrName>
                                        </p:attrNameLst>
                                      </p:cBhvr>
                                      <p:rCtr x="-6111" y="-11481"/>
                                    </p:animMotion>
                                  </p:childTnLst>
                                </p:cTn>
                              </p:par>
                              <p:par>
                                <p:cTn id="51" presetID="0" presetClass="path" presetSubtype="0" repeatCount="indefinite" accel="50000" decel="50000" fill="hold" grpId="1" nodeType="withEffect">
                                  <p:stCondLst>
                                    <p:cond delay="0"/>
                                  </p:stCondLst>
                                  <p:childTnLst>
                                    <p:animMotion origin="layout" path="M -0.10052 4.73988E-6 C -0.09218 -0.0037 -0.08993 -0.0044 -0.0809 -0.00555 C -0.07031 -0.01018 -0.05468 -0.00532 -0.0434 -0.00417 C -0.01718 0.00277 0.02101 -0.00232 0.04306 -0.00278 C 0.0816 -0.01318 0.14098 -0.00255 0.18368 -0.00139 C 0.23247 0.00138 0.21146 -0.00694 0.20938 0.09572 C 0.20938 0.09988 0.20868 0.10404 0.20851 0.1082 C 0.21094 0.14335 0.2158 0.18127 0.20747 0.21502 C 0.20539 0.24254 0.21007 0.23167 0.17726 0.23167 C 0.1132 0.23167 0.04879 0.23075 -0.01527 0.23028 C -0.02656 0.22936 -0.03854 0.22959 -0.04948 0.22474 C -0.08264 0.22635 -0.11545 0.22913 -0.14843 0.23028 C -0.1927 0.22982 -0.23767 0.23676 -0.28177 0.22751 C -0.28889 0.22589 -0.2927 0.22312 -0.30017 0.22196 C -0.30243 0.22104 -0.30555 0.22173 -0.30659 0.21919 C -0.30833 0.21479 -0.30764 0.20901 -0.30764 0.20393 C -0.30764 0.14566 -0.31093 0.16184 -0.30555 0.13872 C -0.30503 0.09757 -0.30555 0.05641 -0.30434 0.01526 C -0.30416 0.0104 -0.30416 0.00462 -0.30139 0.00138 C -0.29895 -0.00139 -0.29514 -0.00139 -0.29218 -0.00278 C -0.29097 -0.00324 -0.28889 -0.00417 -0.28889 -0.00394 C -0.26857 -0.00324 -0.24861 4.73988E-6 -0.22847 0.00138 C -0.20208 0.00092 -0.17569 4.73988E-6 -0.14948 4.73988E-6 " pathEditMode="relative" rAng="0" ptsTypes="ffffffffffffffffffffffA">
                                      <p:cBhvr>
                                        <p:cTn id="52" dur="2000" fill="hold"/>
                                        <p:tgtEl>
                                          <p:spTgt spid="10272"/>
                                        </p:tgtEl>
                                        <p:attrNameLst>
                                          <p:attrName>ppt_x</p:attrName>
                                          <p:attrName>ppt_y</p:attrName>
                                        </p:attrNameLst>
                                      </p:cBhvr>
                                      <p:rCtr x="6128" y="11468"/>
                                    </p:animMotion>
                                  </p:childTnLst>
                                </p:cTn>
                              </p:par>
                              <p:par>
                                <p:cTn id="53" presetID="4" presetClass="entr" presetSubtype="16" fill="hold" grpId="0" nodeType="withEffect">
                                  <p:stCondLst>
                                    <p:cond delay="1000"/>
                                  </p:stCondLst>
                                  <p:childTnLst>
                                    <p:set>
                                      <p:cBhvr>
                                        <p:cTn id="54" dur="1" fill="hold">
                                          <p:stCondLst>
                                            <p:cond delay="0"/>
                                          </p:stCondLst>
                                        </p:cTn>
                                        <p:tgtEl>
                                          <p:spTgt spid="10275"/>
                                        </p:tgtEl>
                                        <p:attrNameLst>
                                          <p:attrName>style.visibility</p:attrName>
                                        </p:attrNameLst>
                                      </p:cBhvr>
                                      <p:to>
                                        <p:strVal val="visible"/>
                                      </p:to>
                                    </p:set>
                                    <p:animEffect transition="in" filter="box(in)">
                                      <p:cBhvr>
                                        <p:cTn id="55" dur="500"/>
                                        <p:tgtEl>
                                          <p:spTgt spid="102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277"/>
                                        </p:tgtEl>
                                        <p:attrNameLst>
                                          <p:attrName>style.visibility</p:attrName>
                                        </p:attrNameLst>
                                      </p:cBhvr>
                                      <p:to>
                                        <p:strVal val="visible"/>
                                      </p:to>
                                    </p:set>
                                    <p:animEffect transition="in" filter="box(in)">
                                      <p:cBhvr>
                                        <p:cTn id="60" dur="500"/>
                                        <p:tgtEl>
                                          <p:spTgt spid="10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59" grpId="0"/>
      <p:bldP spid="10260" grpId="0"/>
      <p:bldP spid="10261" grpId="0" animBg="1"/>
      <p:bldP spid="10261" grpId="1" animBg="1"/>
      <p:bldP spid="10272" grpId="0" animBg="1"/>
      <p:bldP spid="10272" grpId="1" animBg="1"/>
      <p:bldP spid="10275" grpId="0"/>
      <p:bldP spid="1027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en-US" sz="4400" b="1">
                <a:solidFill>
                  <a:schemeClr val="folHlink"/>
                </a:solidFill>
                <a:effectLst>
                  <a:outerShdw blurRad="38100" dist="38100" dir="2700000" algn="tl">
                    <a:srgbClr val="000000"/>
                  </a:outerShdw>
                </a:effectLst>
                <a:latin typeface="Comic Sans MS" pitchFamily="66" charset="0"/>
              </a:rPr>
              <a:t>simple circuits</a:t>
            </a:r>
          </a:p>
        </p:txBody>
      </p:sp>
      <p:pic>
        <p:nvPicPr>
          <p:cNvPr id="35843" name="Picture 7" descr="circuit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420938"/>
            <a:ext cx="30972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8"/>
          <p:cNvSpPr txBox="1">
            <a:spLocks noChangeArrowheads="1"/>
          </p:cNvSpPr>
          <p:nvPr/>
        </p:nvSpPr>
        <p:spPr bwMode="auto">
          <a:xfrm>
            <a:off x="755650" y="1196975"/>
            <a:ext cx="7561263"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30000"/>
              </a:lnSpc>
              <a:spcBef>
                <a:spcPct val="50000"/>
              </a:spcBef>
            </a:pPr>
            <a:r>
              <a:rPr lang="en-GB" altLang="en-US" sz="2400">
                <a:solidFill>
                  <a:srgbClr val="66FF33"/>
                </a:solidFill>
                <a:latin typeface="Comic Sans MS" panose="030F0702030302020204" pitchFamily="66" charset="0"/>
              </a:rPr>
              <a:t>Here is a simple electric circuit. It has a cell, a lamp and a switch. </a:t>
            </a:r>
          </a:p>
        </p:txBody>
      </p:sp>
      <p:sp>
        <p:nvSpPr>
          <p:cNvPr id="3081" name="Text Box 9"/>
          <p:cNvSpPr txBox="1">
            <a:spLocks noChangeArrowheads="1"/>
          </p:cNvSpPr>
          <p:nvPr/>
        </p:nvSpPr>
        <p:spPr bwMode="auto">
          <a:xfrm>
            <a:off x="684213" y="5013325"/>
            <a:ext cx="78486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40000"/>
              </a:lnSpc>
              <a:spcBef>
                <a:spcPct val="50000"/>
              </a:spcBef>
            </a:pPr>
            <a:r>
              <a:rPr lang="en-GB" altLang="en-US" sz="2400">
                <a:solidFill>
                  <a:srgbClr val="66FF33"/>
                </a:solidFill>
                <a:latin typeface="Comic Sans MS" panose="030F0702030302020204" pitchFamily="66" charset="0"/>
              </a:rPr>
              <a:t>To make the circuit, these components are connected together with metal connecting wires.</a:t>
            </a:r>
          </a:p>
        </p:txBody>
      </p:sp>
      <p:sp>
        <p:nvSpPr>
          <p:cNvPr id="3082" name="Text Box 10"/>
          <p:cNvSpPr txBox="1">
            <a:spLocks noChangeArrowheads="1"/>
          </p:cNvSpPr>
          <p:nvPr/>
        </p:nvSpPr>
        <p:spPr bwMode="auto">
          <a:xfrm>
            <a:off x="1619250" y="2924175"/>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000" b="1">
                <a:solidFill>
                  <a:srgbClr val="66FF33"/>
                </a:solidFill>
                <a:latin typeface="Comic Sans MS" panose="030F0702030302020204" pitchFamily="66" charset="0"/>
              </a:rPr>
              <a:t>cell</a:t>
            </a:r>
          </a:p>
        </p:txBody>
      </p:sp>
      <p:sp>
        <p:nvSpPr>
          <p:cNvPr id="3083" name="Line 11"/>
          <p:cNvSpPr>
            <a:spLocks noChangeShapeType="1"/>
          </p:cNvSpPr>
          <p:nvPr/>
        </p:nvSpPr>
        <p:spPr bwMode="auto">
          <a:xfrm>
            <a:off x="2339975" y="3141663"/>
            <a:ext cx="1944688"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Text Box 12"/>
          <p:cNvSpPr txBox="1">
            <a:spLocks noChangeArrowheads="1"/>
          </p:cNvSpPr>
          <p:nvPr/>
        </p:nvSpPr>
        <p:spPr bwMode="auto">
          <a:xfrm>
            <a:off x="7235825" y="4076700"/>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000" b="1">
                <a:solidFill>
                  <a:srgbClr val="66FF33"/>
                </a:solidFill>
                <a:latin typeface="Comic Sans MS" panose="030F0702030302020204" pitchFamily="66" charset="0"/>
              </a:rPr>
              <a:t>lamp</a:t>
            </a:r>
          </a:p>
        </p:txBody>
      </p:sp>
      <p:sp>
        <p:nvSpPr>
          <p:cNvPr id="3085" name="Text Box 13"/>
          <p:cNvSpPr txBox="1">
            <a:spLocks noChangeArrowheads="1"/>
          </p:cNvSpPr>
          <p:nvPr/>
        </p:nvSpPr>
        <p:spPr bwMode="auto">
          <a:xfrm>
            <a:off x="1331913" y="4149725"/>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000" b="1">
                <a:solidFill>
                  <a:srgbClr val="66FF33"/>
                </a:solidFill>
                <a:latin typeface="Comic Sans MS" panose="030F0702030302020204" pitchFamily="66" charset="0"/>
              </a:rPr>
              <a:t>switch</a:t>
            </a:r>
          </a:p>
        </p:txBody>
      </p:sp>
      <p:sp>
        <p:nvSpPr>
          <p:cNvPr id="3086" name="Line 14"/>
          <p:cNvSpPr>
            <a:spLocks noChangeShapeType="1"/>
          </p:cNvSpPr>
          <p:nvPr/>
        </p:nvSpPr>
        <p:spPr bwMode="auto">
          <a:xfrm>
            <a:off x="2339975" y="4365625"/>
            <a:ext cx="1008063"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15"/>
          <p:cNvSpPr>
            <a:spLocks noChangeShapeType="1"/>
          </p:cNvSpPr>
          <p:nvPr/>
        </p:nvSpPr>
        <p:spPr bwMode="auto">
          <a:xfrm>
            <a:off x="6084888" y="4292600"/>
            <a:ext cx="1152525" cy="0"/>
          </a:xfrm>
          <a:prstGeom prst="line">
            <a:avLst/>
          </a:prstGeom>
          <a:noFill/>
          <a:ln w="38100">
            <a:solidFill>
              <a:srgbClr val="FF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Text Box 16"/>
          <p:cNvSpPr txBox="1">
            <a:spLocks noChangeArrowheads="1"/>
          </p:cNvSpPr>
          <p:nvPr/>
        </p:nvSpPr>
        <p:spPr bwMode="auto">
          <a:xfrm>
            <a:off x="7164388" y="2852738"/>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000" b="1">
                <a:solidFill>
                  <a:srgbClr val="66FF33"/>
                </a:solidFill>
                <a:latin typeface="Comic Sans MS" panose="030F0702030302020204" pitchFamily="66" charset="0"/>
              </a:rPr>
              <a:t>wires</a:t>
            </a:r>
          </a:p>
        </p:txBody>
      </p:sp>
      <p:sp>
        <p:nvSpPr>
          <p:cNvPr id="3090" name="Line 18"/>
          <p:cNvSpPr>
            <a:spLocks noChangeShapeType="1"/>
          </p:cNvSpPr>
          <p:nvPr/>
        </p:nvSpPr>
        <p:spPr bwMode="auto">
          <a:xfrm>
            <a:off x="6011863" y="3068638"/>
            <a:ext cx="1152525" cy="0"/>
          </a:xfrm>
          <a:prstGeom prst="line">
            <a:avLst/>
          </a:prstGeom>
          <a:noFill/>
          <a:ln w="38100">
            <a:solidFill>
              <a:srgbClr val="FF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3083"/>
                                        </p:tgtEl>
                                        <p:attrNameLst>
                                          <p:attrName>style.visibility</p:attrName>
                                        </p:attrNameLst>
                                      </p:cBhvr>
                                      <p:to>
                                        <p:strVal val="visible"/>
                                      </p:to>
                                    </p:set>
                                    <p:animEffect transition="in" filter="box(in)">
                                      <p:cBhvr>
                                        <p:cTn id="9" dur="500"/>
                                        <p:tgtEl>
                                          <p:spTgt spid="3083"/>
                                        </p:tgtEl>
                                      </p:cBhvr>
                                    </p:animEffect>
                                  </p:childTnLst>
                                </p:cTn>
                              </p:par>
                            </p:childTnLst>
                          </p:cTn>
                        </p:par>
                        <p:par>
                          <p:cTn id="10" fill="hold" nodeType="afterGroup">
                            <p:stCondLst>
                              <p:cond delay="500"/>
                            </p:stCondLst>
                            <p:childTnLst>
                              <p:par>
                                <p:cTn id="11" presetID="1" presetClass="entr" presetSubtype="0" fill="hold" grpId="0" nodeType="afterEffect">
                                  <p:stCondLst>
                                    <p:cond delay="200"/>
                                  </p:stCondLst>
                                  <p:childTnLst>
                                    <p:set>
                                      <p:cBhvr>
                                        <p:cTn id="12" dur="1" fill="hold">
                                          <p:stCondLst>
                                            <p:cond delay="0"/>
                                          </p:stCondLst>
                                        </p:cTn>
                                        <p:tgtEl>
                                          <p:spTgt spid="3085"/>
                                        </p:tgtEl>
                                        <p:attrNameLst>
                                          <p:attrName>style.visibility</p:attrName>
                                        </p:attrNameLst>
                                      </p:cBhvr>
                                      <p:to>
                                        <p:strVal val="visible"/>
                                      </p:to>
                                    </p:set>
                                  </p:childTnLst>
                                </p:cTn>
                              </p:par>
                              <p:par>
                                <p:cTn id="13" presetID="4" presetClass="entr" presetSubtype="16" fill="hold" nodeType="withEffect">
                                  <p:stCondLst>
                                    <p:cond delay="500"/>
                                  </p:stCondLst>
                                  <p:childTnLst>
                                    <p:set>
                                      <p:cBhvr>
                                        <p:cTn id="14" dur="1" fill="hold">
                                          <p:stCondLst>
                                            <p:cond delay="0"/>
                                          </p:stCondLst>
                                        </p:cTn>
                                        <p:tgtEl>
                                          <p:spTgt spid="3086"/>
                                        </p:tgtEl>
                                        <p:attrNameLst>
                                          <p:attrName>style.visibility</p:attrName>
                                        </p:attrNameLst>
                                      </p:cBhvr>
                                      <p:to>
                                        <p:strVal val="visible"/>
                                      </p:to>
                                    </p:set>
                                    <p:animEffect transition="in" filter="box(in)">
                                      <p:cBhvr>
                                        <p:cTn id="15" dur="500"/>
                                        <p:tgtEl>
                                          <p:spTgt spid="3086"/>
                                        </p:tgtEl>
                                      </p:cBhvr>
                                    </p:animEffect>
                                  </p:childTnLst>
                                </p:cTn>
                              </p:par>
                            </p:childTnLst>
                          </p:cTn>
                        </p:par>
                        <p:par>
                          <p:cTn id="16" fill="hold" nodeType="afterGroup">
                            <p:stCondLst>
                              <p:cond delay="1500"/>
                            </p:stCondLst>
                            <p:childTnLst>
                              <p:par>
                                <p:cTn id="17" presetID="1" presetClass="entr" presetSubtype="0" fill="hold" grpId="0" nodeType="afterEffect">
                                  <p:stCondLst>
                                    <p:cond delay="200"/>
                                  </p:stCondLst>
                                  <p:childTnLst>
                                    <p:set>
                                      <p:cBhvr>
                                        <p:cTn id="18" dur="1" fill="hold">
                                          <p:stCondLst>
                                            <p:cond delay="0"/>
                                          </p:stCondLst>
                                        </p:cTn>
                                        <p:tgtEl>
                                          <p:spTgt spid="3084"/>
                                        </p:tgtEl>
                                        <p:attrNameLst>
                                          <p:attrName>style.visibility</p:attrName>
                                        </p:attrNameLst>
                                      </p:cBhvr>
                                      <p:to>
                                        <p:strVal val="visible"/>
                                      </p:to>
                                    </p:set>
                                  </p:childTnLst>
                                </p:cTn>
                              </p:par>
                              <p:par>
                                <p:cTn id="19" presetID="4" presetClass="entr" presetSubtype="16" fill="hold" nodeType="withEffect">
                                  <p:stCondLst>
                                    <p:cond delay="500"/>
                                  </p:stCondLst>
                                  <p:childTnLst>
                                    <p:set>
                                      <p:cBhvr>
                                        <p:cTn id="20" dur="1" fill="hold">
                                          <p:stCondLst>
                                            <p:cond delay="0"/>
                                          </p:stCondLst>
                                        </p:cTn>
                                        <p:tgtEl>
                                          <p:spTgt spid="3087"/>
                                        </p:tgtEl>
                                        <p:attrNameLst>
                                          <p:attrName>style.visibility</p:attrName>
                                        </p:attrNameLst>
                                      </p:cBhvr>
                                      <p:to>
                                        <p:strVal val="visible"/>
                                      </p:to>
                                    </p:set>
                                    <p:animEffect transition="in" filter="box(in)">
                                      <p:cBhvr>
                                        <p:cTn id="21" dur="500"/>
                                        <p:tgtEl>
                                          <p:spTgt spid="3087"/>
                                        </p:tgtEl>
                                      </p:cBhvr>
                                    </p:animEffect>
                                  </p:childTnLst>
                                </p:cTn>
                              </p:par>
                            </p:childTnLst>
                          </p:cTn>
                        </p:par>
                        <p:par>
                          <p:cTn id="22" fill="hold" nodeType="afterGroup">
                            <p:stCondLst>
                              <p:cond delay="2500"/>
                            </p:stCondLst>
                            <p:childTnLst>
                              <p:par>
                                <p:cTn id="23" presetID="5" presetClass="entr" presetSubtype="10" fill="hold" grpId="0" nodeType="afterEffect">
                                  <p:stCondLst>
                                    <p:cond delay="1000"/>
                                  </p:stCondLst>
                                  <p:childTnLst>
                                    <p:set>
                                      <p:cBhvr>
                                        <p:cTn id="24" dur="1" fill="hold">
                                          <p:stCondLst>
                                            <p:cond delay="0"/>
                                          </p:stCondLst>
                                        </p:cTn>
                                        <p:tgtEl>
                                          <p:spTgt spid="3081"/>
                                        </p:tgtEl>
                                        <p:attrNameLst>
                                          <p:attrName>style.visibility</p:attrName>
                                        </p:attrNameLst>
                                      </p:cBhvr>
                                      <p:to>
                                        <p:strVal val="visible"/>
                                      </p:to>
                                    </p:set>
                                    <p:animEffect transition="in" filter="checkerboard(across)">
                                      <p:cBhvr>
                                        <p:cTn id="25" dur="500"/>
                                        <p:tgtEl>
                                          <p:spTgt spid="3081"/>
                                        </p:tgtEl>
                                      </p:cBhvr>
                                    </p:animEffect>
                                  </p:childTnLst>
                                </p:cTn>
                              </p:par>
                            </p:childTnLst>
                          </p:cTn>
                        </p:par>
                        <p:par>
                          <p:cTn id="26" fill="hold" nodeType="afterGroup">
                            <p:stCondLst>
                              <p:cond delay="4000"/>
                            </p:stCondLst>
                            <p:childTnLst>
                              <p:par>
                                <p:cTn id="27" presetID="1" presetClass="entr" presetSubtype="0" fill="hold" grpId="0" nodeType="afterEffect">
                                  <p:stCondLst>
                                    <p:cond delay="1000"/>
                                  </p:stCondLst>
                                  <p:childTnLst>
                                    <p:set>
                                      <p:cBhvr>
                                        <p:cTn id="28" dur="1" fill="hold">
                                          <p:stCondLst>
                                            <p:cond delay="0"/>
                                          </p:stCondLst>
                                        </p:cTn>
                                        <p:tgtEl>
                                          <p:spTgt spid="3088"/>
                                        </p:tgtEl>
                                        <p:attrNameLst>
                                          <p:attrName>style.visibility</p:attrName>
                                        </p:attrNameLst>
                                      </p:cBhvr>
                                      <p:to>
                                        <p:strVal val="visible"/>
                                      </p:to>
                                    </p:set>
                                  </p:childTnLst>
                                </p:cTn>
                              </p:par>
                              <p:par>
                                <p:cTn id="29" presetID="4" presetClass="entr" presetSubtype="16" fill="hold" nodeType="withEffect">
                                  <p:stCondLst>
                                    <p:cond delay="500"/>
                                  </p:stCondLst>
                                  <p:childTnLst>
                                    <p:set>
                                      <p:cBhvr>
                                        <p:cTn id="30" dur="1" fill="hold">
                                          <p:stCondLst>
                                            <p:cond delay="0"/>
                                          </p:stCondLst>
                                        </p:cTn>
                                        <p:tgtEl>
                                          <p:spTgt spid="3090"/>
                                        </p:tgtEl>
                                        <p:attrNameLst>
                                          <p:attrName>style.visibility</p:attrName>
                                        </p:attrNameLst>
                                      </p:cBhvr>
                                      <p:to>
                                        <p:strVal val="visible"/>
                                      </p:to>
                                    </p:set>
                                    <p:animEffect transition="in" filter="box(in)">
                                      <p:cBhvr>
                                        <p:cTn id="31"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3082" grpId="0"/>
      <p:bldP spid="3084" grpId="0"/>
      <p:bldP spid="3085" grpId="0"/>
      <p:bldP spid="308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en-US" sz="4400" b="1">
                <a:solidFill>
                  <a:schemeClr val="folHlink"/>
                </a:solidFill>
                <a:effectLst>
                  <a:outerShdw blurRad="38100" dist="38100" dir="2700000" algn="tl">
                    <a:srgbClr val="000000"/>
                  </a:outerShdw>
                </a:effectLst>
                <a:latin typeface="Comic Sans MS" pitchFamily="66" charset="0"/>
              </a:rPr>
              <a:t>simple circuits</a:t>
            </a:r>
          </a:p>
        </p:txBody>
      </p:sp>
      <p:pic>
        <p:nvPicPr>
          <p:cNvPr id="36867" name="Picture 7" descr="circuit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636838"/>
            <a:ext cx="309721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p:nvSpPr>
        <p:spPr bwMode="auto">
          <a:xfrm>
            <a:off x="684213" y="1125538"/>
            <a:ext cx="7991475"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20000"/>
              </a:lnSpc>
              <a:spcBef>
                <a:spcPct val="50000"/>
              </a:spcBef>
            </a:pPr>
            <a:r>
              <a:rPr lang="en-GB" altLang="en-US" sz="2400">
                <a:solidFill>
                  <a:srgbClr val="66FF33"/>
                </a:solidFill>
                <a:latin typeface="Comic Sans MS" panose="030F0702030302020204" pitchFamily="66" charset="0"/>
              </a:rPr>
              <a:t>When the switch is closed, the lamp lights up. This is because there is a continuous path of metal for the </a:t>
            </a:r>
            <a:r>
              <a:rPr lang="en-GB" altLang="en-US" sz="2400" b="1">
                <a:solidFill>
                  <a:srgbClr val="FFFF00"/>
                </a:solidFill>
                <a:latin typeface="Comic Sans MS" panose="030F0702030302020204" pitchFamily="66" charset="0"/>
              </a:rPr>
              <a:t>electric current</a:t>
            </a:r>
            <a:r>
              <a:rPr lang="en-GB" altLang="en-US" sz="2400">
                <a:solidFill>
                  <a:srgbClr val="66FF33"/>
                </a:solidFill>
                <a:latin typeface="Comic Sans MS" panose="030F0702030302020204" pitchFamily="66" charset="0"/>
              </a:rPr>
              <a:t> to flow around.</a:t>
            </a:r>
          </a:p>
        </p:txBody>
      </p:sp>
      <p:sp>
        <p:nvSpPr>
          <p:cNvPr id="4105" name="Text Box 9"/>
          <p:cNvSpPr txBox="1">
            <a:spLocks noChangeArrowheads="1"/>
          </p:cNvSpPr>
          <p:nvPr/>
        </p:nvSpPr>
        <p:spPr bwMode="auto">
          <a:xfrm>
            <a:off x="900113" y="5157788"/>
            <a:ext cx="75612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a:solidFill>
                  <a:srgbClr val="66FF33"/>
                </a:solidFill>
                <a:latin typeface="Comic Sans MS" panose="030F0702030302020204" pitchFamily="66" charset="0"/>
              </a:rPr>
              <a:t>If there were any breaks in the circuit, the current could not flow.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104">
                                            <p:txEl>
                                              <p:pRg st="0" end="0"/>
                                            </p:txEl>
                                          </p:spTgt>
                                        </p:tgtEl>
                                        <p:attrNameLst>
                                          <p:attrName>style.visibility</p:attrName>
                                        </p:attrNameLst>
                                      </p:cBhvr>
                                      <p:to>
                                        <p:strVal val="visible"/>
                                      </p:to>
                                    </p:set>
                                    <p:anim calcmode="discrete" valueType="clr">
                                      <p:cBhvr override="childStyle">
                                        <p:cTn id="7" dur="40"/>
                                        <p:tgtEl>
                                          <p:spTgt spid="41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4104">
                                            <p:txEl>
                                              <p:pRg st="0" end="0"/>
                                            </p:txEl>
                                          </p:spTgt>
                                        </p:tgtEl>
                                        <p:attrNameLst>
                                          <p:attrName>fillcolor</p:attrName>
                                        </p:attrNameLst>
                                      </p:cBhvr>
                                      <p:tavLst>
                                        <p:tav tm="0">
                                          <p:val>
                                            <p:clrVal>
                                              <a:schemeClr val="accent2"/>
                                            </p:clrVal>
                                          </p:val>
                                        </p:tav>
                                        <p:tav tm="50000">
                                          <p:val>
                                            <p:clrVal>
                                              <a:schemeClr val="hlink"/>
                                            </p:clrVal>
                                          </p:val>
                                        </p:tav>
                                      </p:tavLst>
                                    </p:anim>
                                    <p:set>
                                      <p:cBhvr>
                                        <p:cTn id="9" dur="40"/>
                                        <p:tgtEl>
                                          <p:spTgt spid="4104">
                                            <p:txEl>
                                              <p:pRg st="0" end="0"/>
                                            </p:txEl>
                                          </p:spTgt>
                                        </p:tgtEl>
                                        <p:attrNameLst>
                                          <p:attrName>fill.type</p:attrName>
                                        </p:attrNameLst>
                                      </p:cBhvr>
                                      <p:to>
                                        <p:strVal val="solid"/>
                                      </p:to>
                                    </p:set>
                                  </p:childTnLst>
                                </p:cTn>
                              </p:par>
                            </p:childTnLst>
                          </p:cTn>
                        </p:par>
                        <p:par>
                          <p:cTn id="10" fill="hold" nodeType="afterGroup">
                            <p:stCondLst>
                              <p:cond delay="2300"/>
                            </p:stCondLst>
                            <p:childTnLst>
                              <p:par>
                                <p:cTn id="11" presetID="27" presetClass="entr" presetSubtype="0" fill="hold" grpId="0" nodeType="afterEffect">
                                  <p:stCondLst>
                                    <p:cond delay="500"/>
                                  </p:stCondLst>
                                  <p:iterate type="lt">
                                    <p:tmPct val="50000"/>
                                  </p:iterate>
                                  <p:childTnLst>
                                    <p:set>
                                      <p:cBhvr>
                                        <p:cTn id="12" dur="1" fill="hold">
                                          <p:stCondLst>
                                            <p:cond delay="0"/>
                                          </p:stCondLst>
                                        </p:cTn>
                                        <p:tgtEl>
                                          <p:spTgt spid="4105"/>
                                        </p:tgtEl>
                                        <p:attrNameLst>
                                          <p:attrName>style.visibility</p:attrName>
                                        </p:attrNameLst>
                                      </p:cBhvr>
                                      <p:to>
                                        <p:strVal val="visible"/>
                                      </p:to>
                                    </p:set>
                                    <p:anim calcmode="discrete" valueType="clr">
                                      <p:cBhvr override="childStyle">
                                        <p:cTn id="13" dur="40"/>
                                        <p:tgtEl>
                                          <p:spTgt spid="4105"/>
                                        </p:tgtEl>
                                        <p:attrNameLst>
                                          <p:attrName>style.color</p:attrName>
                                        </p:attrNameLst>
                                      </p:cBhvr>
                                      <p:tavLst>
                                        <p:tav tm="0">
                                          <p:val>
                                            <p:clrVal>
                                              <a:schemeClr val="accent2"/>
                                            </p:clrVal>
                                          </p:val>
                                        </p:tav>
                                        <p:tav tm="50000">
                                          <p:val>
                                            <p:clrVal>
                                              <a:schemeClr val="hlink"/>
                                            </p:clrVal>
                                          </p:val>
                                        </p:tav>
                                      </p:tavLst>
                                    </p:anim>
                                    <p:anim calcmode="discrete" valueType="clr">
                                      <p:cBhvr>
                                        <p:cTn id="14" dur="40"/>
                                        <p:tgtEl>
                                          <p:spTgt spid="4105"/>
                                        </p:tgtEl>
                                        <p:attrNameLst>
                                          <p:attrName>fillcolor</p:attrName>
                                        </p:attrNameLst>
                                      </p:cBhvr>
                                      <p:tavLst>
                                        <p:tav tm="0">
                                          <p:val>
                                            <p:clrVal>
                                              <a:schemeClr val="accent2"/>
                                            </p:clrVal>
                                          </p:val>
                                        </p:tav>
                                        <p:tav tm="50000">
                                          <p:val>
                                            <p:clrVal>
                                              <a:schemeClr val="hlink"/>
                                            </p:clrVal>
                                          </p:val>
                                        </p:tav>
                                      </p:tavLst>
                                    </p:anim>
                                    <p:set>
                                      <p:cBhvr>
                                        <p:cTn id="15" dur="40"/>
                                        <p:tgtEl>
                                          <p:spTgt spid="41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5076825" y="1773238"/>
            <a:ext cx="3097213" cy="2449512"/>
            <a:chOff x="144" y="720"/>
            <a:chExt cx="1741" cy="1536"/>
          </a:xfrm>
        </p:grpSpPr>
        <p:grpSp>
          <p:nvGrpSpPr>
            <p:cNvPr id="37909" name="Group 5"/>
            <p:cNvGrpSpPr>
              <a:grpSpLocks/>
            </p:cNvGrpSpPr>
            <p:nvPr/>
          </p:nvGrpSpPr>
          <p:grpSpPr bwMode="auto">
            <a:xfrm>
              <a:off x="144" y="720"/>
              <a:ext cx="1741" cy="1536"/>
              <a:chOff x="144" y="720"/>
              <a:chExt cx="1741" cy="1536"/>
            </a:xfrm>
          </p:grpSpPr>
          <p:sp>
            <p:nvSpPr>
              <p:cNvPr id="37912" name="Line 6"/>
              <p:cNvSpPr>
                <a:spLocks noChangeShapeType="1"/>
              </p:cNvSpPr>
              <p:nvPr/>
            </p:nvSpPr>
            <p:spPr bwMode="auto">
              <a:xfrm>
                <a:off x="144" y="912"/>
                <a:ext cx="0" cy="1153"/>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3" name="Line 7"/>
              <p:cNvSpPr>
                <a:spLocks noChangeShapeType="1"/>
              </p:cNvSpPr>
              <p:nvPr/>
            </p:nvSpPr>
            <p:spPr bwMode="auto">
              <a:xfrm>
                <a:off x="145" y="2064"/>
                <a:ext cx="52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4" name="Line 8"/>
              <p:cNvSpPr>
                <a:spLocks noChangeShapeType="1"/>
              </p:cNvSpPr>
              <p:nvPr/>
            </p:nvSpPr>
            <p:spPr bwMode="auto">
              <a:xfrm>
                <a:off x="1056" y="2064"/>
                <a:ext cx="721"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5" name="Line 9"/>
              <p:cNvSpPr>
                <a:spLocks noChangeShapeType="1"/>
              </p:cNvSpPr>
              <p:nvPr/>
            </p:nvSpPr>
            <p:spPr bwMode="auto">
              <a:xfrm flipV="1">
                <a:off x="1776" y="912"/>
                <a:ext cx="0" cy="47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6" name="Line 10"/>
              <p:cNvSpPr>
                <a:spLocks noChangeShapeType="1"/>
              </p:cNvSpPr>
              <p:nvPr/>
            </p:nvSpPr>
            <p:spPr bwMode="auto">
              <a:xfrm>
                <a:off x="144" y="912"/>
                <a:ext cx="67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7" name="Line 11"/>
              <p:cNvSpPr>
                <a:spLocks noChangeShapeType="1"/>
              </p:cNvSpPr>
              <p:nvPr/>
            </p:nvSpPr>
            <p:spPr bwMode="auto">
              <a:xfrm flipH="1">
                <a:off x="960" y="912"/>
                <a:ext cx="816"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12"/>
              <p:cNvSpPr>
                <a:spLocks noChangeShapeType="1"/>
              </p:cNvSpPr>
              <p:nvPr/>
            </p:nvSpPr>
            <p:spPr bwMode="auto">
              <a:xfrm>
                <a:off x="816" y="720"/>
                <a:ext cx="0" cy="38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Rectangle 13"/>
              <p:cNvSpPr>
                <a:spLocks noChangeArrowheads="1"/>
              </p:cNvSpPr>
              <p:nvPr/>
            </p:nvSpPr>
            <p:spPr bwMode="auto">
              <a:xfrm>
                <a:off x="912" y="816"/>
                <a:ext cx="48" cy="192"/>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37920" name="Oval 14"/>
              <p:cNvSpPr>
                <a:spLocks noChangeArrowheads="1"/>
              </p:cNvSpPr>
              <p:nvPr/>
            </p:nvSpPr>
            <p:spPr bwMode="auto">
              <a:xfrm>
                <a:off x="672" y="1872"/>
                <a:ext cx="384" cy="384"/>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37921" name="Line 15"/>
              <p:cNvSpPr>
                <a:spLocks noChangeShapeType="1"/>
              </p:cNvSpPr>
              <p:nvPr/>
            </p:nvSpPr>
            <p:spPr bwMode="auto">
              <a:xfrm flipV="1">
                <a:off x="720" y="1920"/>
                <a:ext cx="288" cy="2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2" name="Line 16"/>
              <p:cNvSpPr>
                <a:spLocks noChangeShapeType="1"/>
              </p:cNvSpPr>
              <p:nvPr/>
            </p:nvSpPr>
            <p:spPr bwMode="auto">
              <a:xfrm>
                <a:off x="720" y="1920"/>
                <a:ext cx="288" cy="2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3" name="Line 17"/>
              <p:cNvSpPr>
                <a:spLocks noChangeShapeType="1"/>
              </p:cNvSpPr>
              <p:nvPr/>
            </p:nvSpPr>
            <p:spPr bwMode="auto">
              <a:xfrm flipV="1">
                <a:off x="1777" y="1706"/>
                <a:ext cx="0" cy="35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4" name="Line 18"/>
              <p:cNvSpPr>
                <a:spLocks noChangeShapeType="1"/>
              </p:cNvSpPr>
              <p:nvPr/>
            </p:nvSpPr>
            <p:spPr bwMode="auto">
              <a:xfrm flipV="1">
                <a:off x="1777" y="1389"/>
                <a:ext cx="108" cy="31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910" name="Oval 19"/>
            <p:cNvSpPr>
              <a:spLocks noChangeArrowheads="1"/>
            </p:cNvSpPr>
            <p:nvPr/>
          </p:nvSpPr>
          <p:spPr bwMode="auto">
            <a:xfrm>
              <a:off x="1746" y="1669"/>
              <a:ext cx="66" cy="66"/>
            </a:xfrm>
            <a:prstGeom prst="ellipse">
              <a:avLst/>
            </a:prstGeom>
            <a:solidFill>
              <a:schemeClr val="tx2"/>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37911" name="Oval 20"/>
            <p:cNvSpPr>
              <a:spLocks noChangeArrowheads="1"/>
            </p:cNvSpPr>
            <p:nvPr/>
          </p:nvSpPr>
          <p:spPr bwMode="auto">
            <a:xfrm>
              <a:off x="1743" y="1369"/>
              <a:ext cx="66" cy="66"/>
            </a:xfrm>
            <a:prstGeom prst="ellipse">
              <a:avLst/>
            </a:prstGeom>
            <a:solidFill>
              <a:schemeClr val="tx2"/>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grpSp>
      <p:sp>
        <p:nvSpPr>
          <p:cNvPr id="6165" name="Text Box 21"/>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en-US" sz="4400" b="1">
                <a:solidFill>
                  <a:schemeClr val="folHlink"/>
                </a:solidFill>
                <a:effectLst>
                  <a:outerShdw blurRad="38100" dist="38100" dir="2700000" algn="tl">
                    <a:srgbClr val="000000"/>
                  </a:outerShdw>
                </a:effectLst>
                <a:latin typeface="Comic Sans MS" pitchFamily="66" charset="0"/>
              </a:rPr>
              <a:t>circuit diagram</a:t>
            </a:r>
          </a:p>
        </p:txBody>
      </p:sp>
      <p:pic>
        <p:nvPicPr>
          <p:cNvPr id="37892" name="Picture 23" descr="circuit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916113"/>
            <a:ext cx="309721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Line 24"/>
          <p:cNvSpPr>
            <a:spLocks noChangeShapeType="1"/>
          </p:cNvSpPr>
          <p:nvPr/>
        </p:nvSpPr>
        <p:spPr bwMode="auto">
          <a:xfrm>
            <a:off x="1331913" y="4652963"/>
            <a:ext cx="0" cy="7207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9" name="Line 25"/>
          <p:cNvSpPr>
            <a:spLocks noChangeShapeType="1"/>
          </p:cNvSpPr>
          <p:nvPr/>
        </p:nvSpPr>
        <p:spPr bwMode="auto">
          <a:xfrm>
            <a:off x="1547813" y="4797425"/>
            <a:ext cx="0" cy="4318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Line 26"/>
          <p:cNvSpPr>
            <a:spLocks noChangeShapeType="1"/>
          </p:cNvSpPr>
          <p:nvPr/>
        </p:nvSpPr>
        <p:spPr bwMode="auto">
          <a:xfrm>
            <a:off x="1547813" y="5013325"/>
            <a:ext cx="3603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1" name="Line 27"/>
          <p:cNvSpPr>
            <a:spLocks noChangeShapeType="1"/>
          </p:cNvSpPr>
          <p:nvPr/>
        </p:nvSpPr>
        <p:spPr bwMode="auto">
          <a:xfrm>
            <a:off x="971550" y="5013325"/>
            <a:ext cx="3603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2" name="AutoShape 28"/>
          <p:cNvSpPr>
            <a:spLocks noChangeArrowheads="1"/>
          </p:cNvSpPr>
          <p:nvPr/>
        </p:nvSpPr>
        <p:spPr bwMode="auto">
          <a:xfrm>
            <a:off x="3059113" y="4724400"/>
            <a:ext cx="647700" cy="576263"/>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6177" name="Oval 33"/>
          <p:cNvSpPr>
            <a:spLocks noChangeArrowheads="1"/>
          </p:cNvSpPr>
          <p:nvPr/>
        </p:nvSpPr>
        <p:spPr bwMode="auto">
          <a:xfrm>
            <a:off x="5219700" y="4868863"/>
            <a:ext cx="215900" cy="217487"/>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6178" name="Line 34"/>
          <p:cNvSpPr>
            <a:spLocks noChangeShapeType="1"/>
          </p:cNvSpPr>
          <p:nvPr/>
        </p:nvSpPr>
        <p:spPr bwMode="auto">
          <a:xfrm flipV="1">
            <a:off x="5435600" y="4581525"/>
            <a:ext cx="504825" cy="36036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9" name="Line 35"/>
          <p:cNvSpPr>
            <a:spLocks noChangeShapeType="1"/>
          </p:cNvSpPr>
          <p:nvPr/>
        </p:nvSpPr>
        <p:spPr bwMode="auto">
          <a:xfrm>
            <a:off x="6156325" y="5013325"/>
            <a:ext cx="431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0" name="Line 36"/>
          <p:cNvSpPr>
            <a:spLocks noChangeShapeType="1"/>
          </p:cNvSpPr>
          <p:nvPr/>
        </p:nvSpPr>
        <p:spPr bwMode="auto">
          <a:xfrm>
            <a:off x="4787900" y="5013325"/>
            <a:ext cx="431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1" name="Text Box 37"/>
          <p:cNvSpPr txBox="1">
            <a:spLocks noChangeArrowheads="1"/>
          </p:cNvSpPr>
          <p:nvPr/>
        </p:nvSpPr>
        <p:spPr bwMode="auto">
          <a:xfrm>
            <a:off x="1116013" y="5516563"/>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cell</a:t>
            </a:r>
          </a:p>
        </p:txBody>
      </p:sp>
      <p:sp>
        <p:nvSpPr>
          <p:cNvPr id="6182" name="Text Box 38"/>
          <p:cNvSpPr txBox="1">
            <a:spLocks noChangeArrowheads="1"/>
          </p:cNvSpPr>
          <p:nvPr/>
        </p:nvSpPr>
        <p:spPr bwMode="auto">
          <a:xfrm>
            <a:off x="5076825" y="5516563"/>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switch</a:t>
            </a:r>
          </a:p>
        </p:txBody>
      </p:sp>
      <p:sp>
        <p:nvSpPr>
          <p:cNvPr id="6183" name="Text Box 39"/>
          <p:cNvSpPr txBox="1">
            <a:spLocks noChangeArrowheads="1"/>
          </p:cNvSpPr>
          <p:nvPr/>
        </p:nvSpPr>
        <p:spPr bwMode="auto">
          <a:xfrm>
            <a:off x="2987675" y="5516563"/>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lamp</a:t>
            </a:r>
          </a:p>
        </p:txBody>
      </p:sp>
      <p:sp>
        <p:nvSpPr>
          <p:cNvPr id="6184" name="Text Box 40"/>
          <p:cNvSpPr txBox="1">
            <a:spLocks noChangeArrowheads="1"/>
          </p:cNvSpPr>
          <p:nvPr/>
        </p:nvSpPr>
        <p:spPr bwMode="auto">
          <a:xfrm>
            <a:off x="7164388" y="5516563"/>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wires</a:t>
            </a:r>
          </a:p>
        </p:txBody>
      </p:sp>
      <p:sp>
        <p:nvSpPr>
          <p:cNvPr id="6185" name="Line 41"/>
          <p:cNvSpPr>
            <a:spLocks noChangeShapeType="1"/>
          </p:cNvSpPr>
          <p:nvPr/>
        </p:nvSpPr>
        <p:spPr bwMode="auto">
          <a:xfrm>
            <a:off x="7164388" y="5013325"/>
            <a:ext cx="9366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7" name="Text Box 42"/>
          <p:cNvSpPr txBox="1">
            <a:spLocks noChangeArrowheads="1"/>
          </p:cNvSpPr>
          <p:nvPr/>
        </p:nvSpPr>
        <p:spPr bwMode="auto">
          <a:xfrm>
            <a:off x="468313" y="1052513"/>
            <a:ext cx="835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Scientists usually draw electric circuits using symbols;</a:t>
            </a:r>
          </a:p>
        </p:txBody>
      </p:sp>
      <p:sp>
        <p:nvSpPr>
          <p:cNvPr id="6187" name="Oval 43"/>
          <p:cNvSpPr>
            <a:spLocks noChangeArrowheads="1"/>
          </p:cNvSpPr>
          <p:nvPr/>
        </p:nvSpPr>
        <p:spPr bwMode="auto">
          <a:xfrm>
            <a:off x="5940425" y="4868863"/>
            <a:ext cx="215900" cy="217487"/>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71"/>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617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17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18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17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180"/>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nodeType="afterEffect">
                                  <p:stCondLst>
                                    <p:cond delay="400"/>
                                  </p:stCondLst>
                                  <p:childTnLst>
                                    <p:set>
                                      <p:cBhvr>
                                        <p:cTn id="34" dur="1" fill="hold">
                                          <p:stCondLst>
                                            <p:cond delay="0"/>
                                          </p:stCondLst>
                                        </p:cTn>
                                        <p:tgtEl>
                                          <p:spTgt spid="618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81"/>
                                        </p:tgtEl>
                                        <p:attrNameLst>
                                          <p:attrName>style.visibility</p:attrName>
                                        </p:attrNameLst>
                                      </p:cBhvr>
                                      <p:to>
                                        <p:strVal val="visible"/>
                                      </p:to>
                                    </p:set>
                                    <p:animEffect transition="in" filter="box(in)">
                                      <p:cBhvr>
                                        <p:cTn id="39" dur="500"/>
                                        <p:tgtEl>
                                          <p:spTgt spid="6181"/>
                                        </p:tgtEl>
                                      </p:cBhvr>
                                    </p:animEffect>
                                  </p:childTnLst>
                                </p:cTn>
                              </p:par>
                            </p:childTnLst>
                          </p:cTn>
                        </p:par>
                        <p:par>
                          <p:cTn id="40" fill="hold" nodeType="afterGroup">
                            <p:stCondLst>
                              <p:cond delay="500"/>
                            </p:stCondLst>
                            <p:childTnLst>
                              <p:par>
                                <p:cTn id="41" presetID="4" presetClass="entr" presetSubtype="16" fill="hold" grpId="0" nodeType="afterEffect">
                                  <p:stCondLst>
                                    <p:cond delay="200"/>
                                  </p:stCondLst>
                                  <p:childTnLst>
                                    <p:set>
                                      <p:cBhvr>
                                        <p:cTn id="42" dur="1" fill="hold">
                                          <p:stCondLst>
                                            <p:cond delay="0"/>
                                          </p:stCondLst>
                                        </p:cTn>
                                        <p:tgtEl>
                                          <p:spTgt spid="6183"/>
                                        </p:tgtEl>
                                        <p:attrNameLst>
                                          <p:attrName>style.visibility</p:attrName>
                                        </p:attrNameLst>
                                      </p:cBhvr>
                                      <p:to>
                                        <p:strVal val="visible"/>
                                      </p:to>
                                    </p:set>
                                    <p:animEffect transition="in" filter="box(in)">
                                      <p:cBhvr>
                                        <p:cTn id="43" dur="500"/>
                                        <p:tgtEl>
                                          <p:spTgt spid="6183"/>
                                        </p:tgtEl>
                                      </p:cBhvr>
                                    </p:animEffect>
                                  </p:childTnLst>
                                </p:cTn>
                              </p:par>
                            </p:childTnLst>
                          </p:cTn>
                        </p:par>
                        <p:par>
                          <p:cTn id="44" fill="hold" nodeType="afterGroup">
                            <p:stCondLst>
                              <p:cond delay="1200"/>
                            </p:stCondLst>
                            <p:childTnLst>
                              <p:par>
                                <p:cTn id="45" presetID="4" presetClass="entr" presetSubtype="16" fill="hold" grpId="0" nodeType="afterEffect">
                                  <p:stCondLst>
                                    <p:cond delay="200"/>
                                  </p:stCondLst>
                                  <p:childTnLst>
                                    <p:set>
                                      <p:cBhvr>
                                        <p:cTn id="46" dur="1" fill="hold">
                                          <p:stCondLst>
                                            <p:cond delay="0"/>
                                          </p:stCondLst>
                                        </p:cTn>
                                        <p:tgtEl>
                                          <p:spTgt spid="6182"/>
                                        </p:tgtEl>
                                        <p:attrNameLst>
                                          <p:attrName>style.visibility</p:attrName>
                                        </p:attrNameLst>
                                      </p:cBhvr>
                                      <p:to>
                                        <p:strVal val="visible"/>
                                      </p:to>
                                    </p:set>
                                    <p:animEffect transition="in" filter="box(in)">
                                      <p:cBhvr>
                                        <p:cTn id="47" dur="500"/>
                                        <p:tgtEl>
                                          <p:spTgt spid="6182"/>
                                        </p:tgtEl>
                                      </p:cBhvr>
                                    </p:animEffect>
                                  </p:childTnLst>
                                </p:cTn>
                              </p:par>
                            </p:childTnLst>
                          </p:cTn>
                        </p:par>
                        <p:par>
                          <p:cTn id="48" fill="hold" nodeType="afterGroup">
                            <p:stCondLst>
                              <p:cond delay="1900"/>
                            </p:stCondLst>
                            <p:childTnLst>
                              <p:par>
                                <p:cTn id="49" presetID="4" presetClass="entr" presetSubtype="16" fill="hold" grpId="0" nodeType="afterEffect">
                                  <p:stCondLst>
                                    <p:cond delay="200"/>
                                  </p:stCondLst>
                                  <p:childTnLst>
                                    <p:set>
                                      <p:cBhvr>
                                        <p:cTn id="50" dur="1" fill="hold">
                                          <p:stCondLst>
                                            <p:cond delay="0"/>
                                          </p:stCondLst>
                                        </p:cTn>
                                        <p:tgtEl>
                                          <p:spTgt spid="6184"/>
                                        </p:tgtEl>
                                        <p:attrNameLst>
                                          <p:attrName>style.visibility</p:attrName>
                                        </p:attrNameLst>
                                      </p:cBhvr>
                                      <p:to>
                                        <p:strVal val="visible"/>
                                      </p:to>
                                    </p:set>
                                    <p:animEffect transition="in" filter="box(in)">
                                      <p:cBhvr>
                                        <p:cTn id="51" dur="500"/>
                                        <p:tgtEl>
                                          <p:spTgt spid="6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2" grpId="0" animBg="1"/>
      <p:bldP spid="6177" grpId="0" animBg="1"/>
      <p:bldP spid="6181" grpId="0"/>
      <p:bldP spid="6182" grpId="0"/>
      <p:bldP spid="6183" grpId="0"/>
      <p:bldP spid="6184" grpId="0"/>
      <p:bldP spid="618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1" descr="l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133600"/>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en-US" sz="4400" b="1">
                <a:solidFill>
                  <a:schemeClr val="folHlink"/>
                </a:solidFill>
                <a:effectLst>
                  <a:outerShdw blurRad="38100" dist="38100" dir="2700000" algn="tl">
                    <a:srgbClr val="000000"/>
                  </a:outerShdw>
                </a:effectLst>
                <a:latin typeface="Comic Sans MS" pitchFamily="66" charset="0"/>
              </a:rPr>
              <a:t>circuit diagrams</a:t>
            </a:r>
          </a:p>
        </p:txBody>
      </p:sp>
      <p:sp>
        <p:nvSpPr>
          <p:cNvPr id="38916" name="Text Box 5"/>
          <p:cNvSpPr txBox="1">
            <a:spLocks noChangeArrowheads="1"/>
          </p:cNvSpPr>
          <p:nvPr/>
        </p:nvSpPr>
        <p:spPr bwMode="auto">
          <a:xfrm>
            <a:off x="755650" y="908050"/>
            <a:ext cx="7704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a:solidFill>
                  <a:srgbClr val="66FF33"/>
                </a:solidFill>
                <a:latin typeface="Comic Sans MS" panose="030F0702030302020204" pitchFamily="66" charset="0"/>
              </a:rPr>
              <a:t>In circuit diagrams components are represented by the following symbols;</a:t>
            </a:r>
          </a:p>
        </p:txBody>
      </p:sp>
      <p:pic>
        <p:nvPicPr>
          <p:cNvPr id="38917" name="Picture 6" descr="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1336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descr="batt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1336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volt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422116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9" descr="amme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22116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0" descr="buzz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21336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5" descr="mot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422116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6" descr="resis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422116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7" descr="switch clos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275" y="21336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20" descr="variable resist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950" y="422116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Text Box 23"/>
          <p:cNvSpPr txBox="1">
            <a:spLocks noChangeArrowheads="1"/>
          </p:cNvSpPr>
          <p:nvPr/>
        </p:nvSpPr>
        <p:spPr bwMode="auto">
          <a:xfrm>
            <a:off x="827088" y="3284538"/>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cell</a:t>
            </a:r>
          </a:p>
        </p:txBody>
      </p:sp>
      <p:sp>
        <p:nvSpPr>
          <p:cNvPr id="8216" name="Text Box 24"/>
          <p:cNvSpPr txBox="1">
            <a:spLocks noChangeArrowheads="1"/>
          </p:cNvSpPr>
          <p:nvPr/>
        </p:nvSpPr>
        <p:spPr bwMode="auto">
          <a:xfrm>
            <a:off x="2195513" y="3284538"/>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FFFF00"/>
                </a:solidFill>
                <a:latin typeface="Comic Sans MS" panose="030F0702030302020204" pitchFamily="66" charset="0"/>
              </a:rPr>
              <a:t>battery</a:t>
            </a:r>
          </a:p>
        </p:txBody>
      </p:sp>
      <p:sp>
        <p:nvSpPr>
          <p:cNvPr id="8217" name="Text Box 25"/>
          <p:cNvSpPr txBox="1">
            <a:spLocks noChangeArrowheads="1"/>
          </p:cNvSpPr>
          <p:nvPr/>
        </p:nvSpPr>
        <p:spPr bwMode="auto">
          <a:xfrm>
            <a:off x="3851275" y="3284538"/>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switch</a:t>
            </a:r>
          </a:p>
        </p:txBody>
      </p:sp>
      <p:sp>
        <p:nvSpPr>
          <p:cNvPr id="8218" name="Text Box 26"/>
          <p:cNvSpPr txBox="1">
            <a:spLocks noChangeArrowheads="1"/>
          </p:cNvSpPr>
          <p:nvPr/>
        </p:nvSpPr>
        <p:spPr bwMode="auto">
          <a:xfrm>
            <a:off x="5364163" y="3284538"/>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FFFF00"/>
                </a:solidFill>
                <a:latin typeface="Comic Sans MS" panose="030F0702030302020204" pitchFamily="66" charset="0"/>
              </a:rPr>
              <a:t>lamp</a:t>
            </a:r>
          </a:p>
        </p:txBody>
      </p:sp>
      <p:sp>
        <p:nvSpPr>
          <p:cNvPr id="8219" name="Text Box 27"/>
          <p:cNvSpPr txBox="1">
            <a:spLocks noChangeArrowheads="1"/>
          </p:cNvSpPr>
          <p:nvPr/>
        </p:nvSpPr>
        <p:spPr bwMode="auto">
          <a:xfrm>
            <a:off x="3779838" y="5373688"/>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FFFF00"/>
                </a:solidFill>
                <a:latin typeface="Comic Sans MS" panose="030F0702030302020204" pitchFamily="66" charset="0"/>
              </a:rPr>
              <a:t>motor</a:t>
            </a:r>
          </a:p>
        </p:txBody>
      </p:sp>
      <p:sp>
        <p:nvSpPr>
          <p:cNvPr id="8220" name="Text Box 28"/>
          <p:cNvSpPr txBox="1">
            <a:spLocks noChangeArrowheads="1"/>
          </p:cNvSpPr>
          <p:nvPr/>
        </p:nvSpPr>
        <p:spPr bwMode="auto">
          <a:xfrm>
            <a:off x="468313" y="537368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FFFF00"/>
                </a:solidFill>
                <a:latin typeface="Comic Sans MS" panose="030F0702030302020204" pitchFamily="66" charset="0"/>
              </a:rPr>
              <a:t>ammeter</a:t>
            </a:r>
          </a:p>
        </p:txBody>
      </p:sp>
      <p:sp>
        <p:nvSpPr>
          <p:cNvPr id="8221" name="Text Box 29"/>
          <p:cNvSpPr txBox="1">
            <a:spLocks noChangeArrowheads="1"/>
          </p:cNvSpPr>
          <p:nvPr/>
        </p:nvSpPr>
        <p:spPr bwMode="auto">
          <a:xfrm>
            <a:off x="2195513" y="537368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voltmeter</a:t>
            </a:r>
          </a:p>
        </p:txBody>
      </p:sp>
      <p:sp>
        <p:nvSpPr>
          <p:cNvPr id="8222" name="Text Box 30"/>
          <p:cNvSpPr txBox="1">
            <a:spLocks noChangeArrowheads="1"/>
          </p:cNvSpPr>
          <p:nvPr/>
        </p:nvSpPr>
        <p:spPr bwMode="auto">
          <a:xfrm>
            <a:off x="6877050" y="3284538"/>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66FF33"/>
                </a:solidFill>
                <a:latin typeface="Comic Sans MS" panose="030F0702030302020204" pitchFamily="66" charset="0"/>
              </a:rPr>
              <a:t>buzzer</a:t>
            </a:r>
          </a:p>
        </p:txBody>
      </p:sp>
      <p:sp>
        <p:nvSpPr>
          <p:cNvPr id="8223" name="Text Box 31"/>
          <p:cNvSpPr txBox="1">
            <a:spLocks noChangeArrowheads="1"/>
          </p:cNvSpPr>
          <p:nvPr/>
        </p:nvSpPr>
        <p:spPr bwMode="auto">
          <a:xfrm>
            <a:off x="5364163" y="5373688"/>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66FF33"/>
                </a:solidFill>
                <a:latin typeface="Comic Sans MS" panose="030F0702030302020204" pitchFamily="66" charset="0"/>
              </a:rPr>
              <a:t>resistor</a:t>
            </a:r>
          </a:p>
        </p:txBody>
      </p:sp>
      <p:sp>
        <p:nvSpPr>
          <p:cNvPr id="8224" name="Text Box 32"/>
          <p:cNvSpPr txBox="1">
            <a:spLocks noChangeArrowheads="1"/>
          </p:cNvSpPr>
          <p:nvPr/>
        </p:nvSpPr>
        <p:spPr bwMode="auto">
          <a:xfrm>
            <a:off x="6948488" y="5373688"/>
            <a:ext cx="1439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FFFF00"/>
                </a:solidFill>
                <a:latin typeface="Comic Sans MS" panose="030F0702030302020204" pitchFamily="66" charset="0"/>
              </a:rPr>
              <a:t>variable resistor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5"/>
                                        </p:tgtEl>
                                        <p:attrNameLst>
                                          <p:attrName>style.visibility</p:attrName>
                                        </p:attrNameLst>
                                      </p:cBhvr>
                                      <p:to>
                                        <p:strVal val="visible"/>
                                      </p:to>
                                    </p:set>
                                    <p:anim calcmode="discrete" valueType="clr">
                                      <p:cBhvr override="childStyle">
                                        <p:cTn id="7" dur="100"/>
                                        <p:tgtEl>
                                          <p:spTgt spid="8215"/>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8215"/>
                                        </p:tgtEl>
                                        <p:attrNameLst>
                                          <p:attrName>fillcolor</p:attrName>
                                        </p:attrNameLst>
                                      </p:cBhvr>
                                      <p:tavLst>
                                        <p:tav tm="0">
                                          <p:val>
                                            <p:clrVal>
                                              <a:schemeClr val="accent2"/>
                                            </p:clrVal>
                                          </p:val>
                                        </p:tav>
                                        <p:tav tm="50000">
                                          <p:val>
                                            <p:clrVal>
                                              <a:schemeClr val="hlink"/>
                                            </p:clrVal>
                                          </p:val>
                                        </p:tav>
                                      </p:tavLst>
                                    </p:anim>
                                    <p:set>
                                      <p:cBhvr>
                                        <p:cTn id="9" dur="100"/>
                                        <p:tgtEl>
                                          <p:spTgt spid="8215"/>
                                        </p:tgtEl>
                                        <p:attrNameLst>
                                          <p:attrName>fill.type</p:attrName>
                                        </p:attrNameLst>
                                      </p:cBhvr>
                                      <p:to>
                                        <p:strVal val="solid"/>
                                      </p:to>
                                    </p:set>
                                  </p:childTnLst>
                                </p:cTn>
                              </p:par>
                            </p:childTnLst>
                          </p:cTn>
                        </p:par>
                        <p:par>
                          <p:cTn id="10" fill="hold" nodeType="afterGroup">
                            <p:stCondLst>
                              <p:cond delay="250"/>
                            </p:stCondLst>
                            <p:childTnLst>
                              <p:par>
                                <p:cTn id="11" presetID="27" presetClass="entr" presetSubtype="0" fill="hold" grpId="0" nodeType="afterEffect">
                                  <p:stCondLst>
                                    <p:cond delay="500"/>
                                  </p:stCondLst>
                                  <p:iterate type="lt">
                                    <p:tmPct val="50000"/>
                                  </p:iterate>
                                  <p:childTnLst>
                                    <p:set>
                                      <p:cBhvr>
                                        <p:cTn id="12" dur="1" fill="hold">
                                          <p:stCondLst>
                                            <p:cond delay="0"/>
                                          </p:stCondLst>
                                        </p:cTn>
                                        <p:tgtEl>
                                          <p:spTgt spid="8216"/>
                                        </p:tgtEl>
                                        <p:attrNameLst>
                                          <p:attrName>style.visibility</p:attrName>
                                        </p:attrNameLst>
                                      </p:cBhvr>
                                      <p:to>
                                        <p:strVal val="visible"/>
                                      </p:to>
                                    </p:set>
                                    <p:anim calcmode="discrete" valueType="clr">
                                      <p:cBhvr override="childStyle">
                                        <p:cTn id="13" dur="100"/>
                                        <p:tgtEl>
                                          <p:spTgt spid="8216"/>
                                        </p:tgtEl>
                                        <p:attrNameLst>
                                          <p:attrName>style.color</p:attrName>
                                        </p:attrNameLst>
                                      </p:cBhvr>
                                      <p:tavLst>
                                        <p:tav tm="0">
                                          <p:val>
                                            <p:clrVal>
                                              <a:schemeClr val="accent2"/>
                                            </p:clrVal>
                                          </p:val>
                                        </p:tav>
                                        <p:tav tm="50000">
                                          <p:val>
                                            <p:clrVal>
                                              <a:schemeClr val="hlink"/>
                                            </p:clrVal>
                                          </p:val>
                                        </p:tav>
                                      </p:tavLst>
                                    </p:anim>
                                    <p:anim calcmode="discrete" valueType="clr">
                                      <p:cBhvr>
                                        <p:cTn id="14" dur="100"/>
                                        <p:tgtEl>
                                          <p:spTgt spid="8216"/>
                                        </p:tgtEl>
                                        <p:attrNameLst>
                                          <p:attrName>fillcolor</p:attrName>
                                        </p:attrNameLst>
                                      </p:cBhvr>
                                      <p:tavLst>
                                        <p:tav tm="0">
                                          <p:val>
                                            <p:clrVal>
                                              <a:schemeClr val="accent2"/>
                                            </p:clrVal>
                                          </p:val>
                                        </p:tav>
                                        <p:tav tm="50000">
                                          <p:val>
                                            <p:clrVal>
                                              <a:schemeClr val="hlink"/>
                                            </p:clrVal>
                                          </p:val>
                                        </p:tav>
                                      </p:tavLst>
                                    </p:anim>
                                    <p:set>
                                      <p:cBhvr>
                                        <p:cTn id="15" dur="100"/>
                                        <p:tgtEl>
                                          <p:spTgt spid="8216"/>
                                        </p:tgtEl>
                                        <p:attrNameLst>
                                          <p:attrName>fill.type</p:attrName>
                                        </p:attrNameLst>
                                      </p:cBhvr>
                                      <p:to>
                                        <p:strVal val="solid"/>
                                      </p:to>
                                    </p:set>
                                  </p:childTnLst>
                                </p:cTn>
                              </p:par>
                            </p:childTnLst>
                          </p:cTn>
                        </p:par>
                        <p:par>
                          <p:cTn id="16" fill="hold" nodeType="afterGroup">
                            <p:stCondLst>
                              <p:cond delay="1150"/>
                            </p:stCondLst>
                            <p:childTnLst>
                              <p:par>
                                <p:cTn id="17" presetID="27" presetClass="entr" presetSubtype="0" fill="hold" grpId="0" nodeType="afterEffect">
                                  <p:stCondLst>
                                    <p:cond delay="500"/>
                                  </p:stCondLst>
                                  <p:iterate type="lt">
                                    <p:tmPct val="50000"/>
                                  </p:iterate>
                                  <p:childTnLst>
                                    <p:set>
                                      <p:cBhvr>
                                        <p:cTn id="18" dur="1" fill="hold">
                                          <p:stCondLst>
                                            <p:cond delay="0"/>
                                          </p:stCondLst>
                                        </p:cTn>
                                        <p:tgtEl>
                                          <p:spTgt spid="8217"/>
                                        </p:tgtEl>
                                        <p:attrNameLst>
                                          <p:attrName>style.visibility</p:attrName>
                                        </p:attrNameLst>
                                      </p:cBhvr>
                                      <p:to>
                                        <p:strVal val="visible"/>
                                      </p:to>
                                    </p:set>
                                    <p:anim calcmode="discrete" valueType="clr">
                                      <p:cBhvr override="childStyle">
                                        <p:cTn id="19" dur="100"/>
                                        <p:tgtEl>
                                          <p:spTgt spid="8217"/>
                                        </p:tgtEl>
                                        <p:attrNameLst>
                                          <p:attrName>style.color</p:attrName>
                                        </p:attrNameLst>
                                      </p:cBhvr>
                                      <p:tavLst>
                                        <p:tav tm="0">
                                          <p:val>
                                            <p:clrVal>
                                              <a:schemeClr val="accent2"/>
                                            </p:clrVal>
                                          </p:val>
                                        </p:tav>
                                        <p:tav tm="50000">
                                          <p:val>
                                            <p:clrVal>
                                              <a:schemeClr val="hlink"/>
                                            </p:clrVal>
                                          </p:val>
                                        </p:tav>
                                      </p:tavLst>
                                    </p:anim>
                                    <p:anim calcmode="discrete" valueType="clr">
                                      <p:cBhvr>
                                        <p:cTn id="20" dur="100"/>
                                        <p:tgtEl>
                                          <p:spTgt spid="8217"/>
                                        </p:tgtEl>
                                        <p:attrNameLst>
                                          <p:attrName>fillcolor</p:attrName>
                                        </p:attrNameLst>
                                      </p:cBhvr>
                                      <p:tavLst>
                                        <p:tav tm="0">
                                          <p:val>
                                            <p:clrVal>
                                              <a:schemeClr val="accent2"/>
                                            </p:clrVal>
                                          </p:val>
                                        </p:tav>
                                        <p:tav tm="50000">
                                          <p:val>
                                            <p:clrVal>
                                              <a:schemeClr val="hlink"/>
                                            </p:clrVal>
                                          </p:val>
                                        </p:tav>
                                      </p:tavLst>
                                    </p:anim>
                                    <p:set>
                                      <p:cBhvr>
                                        <p:cTn id="21" dur="100"/>
                                        <p:tgtEl>
                                          <p:spTgt spid="8217"/>
                                        </p:tgtEl>
                                        <p:attrNameLst>
                                          <p:attrName>fill.type</p:attrName>
                                        </p:attrNameLst>
                                      </p:cBhvr>
                                      <p:to>
                                        <p:strVal val="solid"/>
                                      </p:to>
                                    </p:set>
                                  </p:childTnLst>
                                </p:cTn>
                              </p:par>
                            </p:childTnLst>
                          </p:cTn>
                        </p:par>
                        <p:par>
                          <p:cTn id="22" fill="hold" nodeType="afterGroup">
                            <p:stCondLst>
                              <p:cond delay="2000"/>
                            </p:stCondLst>
                            <p:childTnLst>
                              <p:par>
                                <p:cTn id="23" presetID="27" presetClass="entr" presetSubtype="0" fill="hold" grpId="0" nodeType="afterEffect">
                                  <p:stCondLst>
                                    <p:cond delay="500"/>
                                  </p:stCondLst>
                                  <p:iterate type="lt">
                                    <p:tmPct val="50000"/>
                                  </p:iterate>
                                  <p:childTnLst>
                                    <p:set>
                                      <p:cBhvr>
                                        <p:cTn id="24" dur="1" fill="hold">
                                          <p:stCondLst>
                                            <p:cond delay="0"/>
                                          </p:stCondLst>
                                        </p:cTn>
                                        <p:tgtEl>
                                          <p:spTgt spid="8218"/>
                                        </p:tgtEl>
                                        <p:attrNameLst>
                                          <p:attrName>style.visibility</p:attrName>
                                        </p:attrNameLst>
                                      </p:cBhvr>
                                      <p:to>
                                        <p:strVal val="visible"/>
                                      </p:to>
                                    </p:set>
                                    <p:anim calcmode="discrete" valueType="clr">
                                      <p:cBhvr override="childStyle">
                                        <p:cTn id="25" dur="100"/>
                                        <p:tgtEl>
                                          <p:spTgt spid="8218"/>
                                        </p:tgtEl>
                                        <p:attrNameLst>
                                          <p:attrName>style.color</p:attrName>
                                        </p:attrNameLst>
                                      </p:cBhvr>
                                      <p:tavLst>
                                        <p:tav tm="0">
                                          <p:val>
                                            <p:clrVal>
                                              <a:schemeClr val="accent2"/>
                                            </p:clrVal>
                                          </p:val>
                                        </p:tav>
                                        <p:tav tm="50000">
                                          <p:val>
                                            <p:clrVal>
                                              <a:schemeClr val="hlink"/>
                                            </p:clrVal>
                                          </p:val>
                                        </p:tav>
                                      </p:tavLst>
                                    </p:anim>
                                    <p:anim calcmode="discrete" valueType="clr">
                                      <p:cBhvr>
                                        <p:cTn id="26" dur="100"/>
                                        <p:tgtEl>
                                          <p:spTgt spid="8218"/>
                                        </p:tgtEl>
                                        <p:attrNameLst>
                                          <p:attrName>fillcolor</p:attrName>
                                        </p:attrNameLst>
                                      </p:cBhvr>
                                      <p:tavLst>
                                        <p:tav tm="0">
                                          <p:val>
                                            <p:clrVal>
                                              <a:schemeClr val="accent2"/>
                                            </p:clrVal>
                                          </p:val>
                                        </p:tav>
                                        <p:tav tm="50000">
                                          <p:val>
                                            <p:clrVal>
                                              <a:schemeClr val="hlink"/>
                                            </p:clrVal>
                                          </p:val>
                                        </p:tav>
                                      </p:tavLst>
                                    </p:anim>
                                    <p:set>
                                      <p:cBhvr>
                                        <p:cTn id="27" dur="100"/>
                                        <p:tgtEl>
                                          <p:spTgt spid="8218"/>
                                        </p:tgtEl>
                                        <p:attrNameLst>
                                          <p:attrName>fill.type</p:attrName>
                                        </p:attrNameLst>
                                      </p:cBhvr>
                                      <p:to>
                                        <p:strVal val="solid"/>
                                      </p:to>
                                    </p:set>
                                  </p:childTnLst>
                                </p:cTn>
                              </p:par>
                            </p:childTnLst>
                          </p:cTn>
                        </p:par>
                        <p:par>
                          <p:cTn id="28" fill="hold" nodeType="afterGroup">
                            <p:stCondLst>
                              <p:cond delay="2750"/>
                            </p:stCondLst>
                            <p:childTnLst>
                              <p:par>
                                <p:cTn id="29" presetID="27" presetClass="entr" presetSubtype="0" fill="hold" grpId="0" nodeType="afterEffect">
                                  <p:stCondLst>
                                    <p:cond delay="500"/>
                                  </p:stCondLst>
                                  <p:iterate type="lt">
                                    <p:tmPct val="50000"/>
                                  </p:iterate>
                                  <p:childTnLst>
                                    <p:set>
                                      <p:cBhvr>
                                        <p:cTn id="30" dur="1" fill="hold">
                                          <p:stCondLst>
                                            <p:cond delay="0"/>
                                          </p:stCondLst>
                                        </p:cTn>
                                        <p:tgtEl>
                                          <p:spTgt spid="8222"/>
                                        </p:tgtEl>
                                        <p:attrNameLst>
                                          <p:attrName>style.visibility</p:attrName>
                                        </p:attrNameLst>
                                      </p:cBhvr>
                                      <p:to>
                                        <p:strVal val="visible"/>
                                      </p:to>
                                    </p:set>
                                    <p:anim calcmode="discrete" valueType="clr">
                                      <p:cBhvr override="childStyle">
                                        <p:cTn id="31" dur="100"/>
                                        <p:tgtEl>
                                          <p:spTgt spid="8222"/>
                                        </p:tgtEl>
                                        <p:attrNameLst>
                                          <p:attrName>style.color</p:attrName>
                                        </p:attrNameLst>
                                      </p:cBhvr>
                                      <p:tavLst>
                                        <p:tav tm="0">
                                          <p:val>
                                            <p:clrVal>
                                              <a:schemeClr val="accent2"/>
                                            </p:clrVal>
                                          </p:val>
                                        </p:tav>
                                        <p:tav tm="50000">
                                          <p:val>
                                            <p:clrVal>
                                              <a:schemeClr val="hlink"/>
                                            </p:clrVal>
                                          </p:val>
                                        </p:tav>
                                      </p:tavLst>
                                    </p:anim>
                                    <p:anim calcmode="discrete" valueType="clr">
                                      <p:cBhvr>
                                        <p:cTn id="32" dur="100"/>
                                        <p:tgtEl>
                                          <p:spTgt spid="8222"/>
                                        </p:tgtEl>
                                        <p:attrNameLst>
                                          <p:attrName>fillcolor</p:attrName>
                                        </p:attrNameLst>
                                      </p:cBhvr>
                                      <p:tavLst>
                                        <p:tav tm="0">
                                          <p:val>
                                            <p:clrVal>
                                              <a:schemeClr val="accent2"/>
                                            </p:clrVal>
                                          </p:val>
                                        </p:tav>
                                        <p:tav tm="50000">
                                          <p:val>
                                            <p:clrVal>
                                              <a:schemeClr val="hlink"/>
                                            </p:clrVal>
                                          </p:val>
                                        </p:tav>
                                      </p:tavLst>
                                    </p:anim>
                                    <p:set>
                                      <p:cBhvr>
                                        <p:cTn id="33" dur="100"/>
                                        <p:tgtEl>
                                          <p:spTgt spid="8222"/>
                                        </p:tgtEl>
                                        <p:attrNameLst>
                                          <p:attrName>fill.type</p:attrName>
                                        </p:attrNameLst>
                                      </p:cBhvr>
                                      <p:to>
                                        <p:strVal val="solid"/>
                                      </p:to>
                                    </p:set>
                                  </p:childTnLst>
                                </p:cTn>
                              </p:par>
                            </p:childTnLst>
                          </p:cTn>
                        </p:par>
                        <p:par>
                          <p:cTn id="34" fill="hold" nodeType="afterGroup">
                            <p:stCondLst>
                              <p:cond delay="36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8220"/>
                                        </p:tgtEl>
                                        <p:attrNameLst>
                                          <p:attrName>style.visibility</p:attrName>
                                        </p:attrNameLst>
                                      </p:cBhvr>
                                      <p:to>
                                        <p:strVal val="visible"/>
                                      </p:to>
                                    </p:set>
                                    <p:anim calcmode="discrete" valueType="clr">
                                      <p:cBhvr override="childStyle">
                                        <p:cTn id="37" dur="100"/>
                                        <p:tgtEl>
                                          <p:spTgt spid="8220"/>
                                        </p:tgtEl>
                                        <p:attrNameLst>
                                          <p:attrName>style.color</p:attrName>
                                        </p:attrNameLst>
                                      </p:cBhvr>
                                      <p:tavLst>
                                        <p:tav tm="0">
                                          <p:val>
                                            <p:clrVal>
                                              <a:schemeClr val="accent2"/>
                                            </p:clrVal>
                                          </p:val>
                                        </p:tav>
                                        <p:tav tm="50000">
                                          <p:val>
                                            <p:clrVal>
                                              <a:schemeClr val="hlink"/>
                                            </p:clrVal>
                                          </p:val>
                                        </p:tav>
                                      </p:tavLst>
                                    </p:anim>
                                    <p:anim calcmode="discrete" valueType="clr">
                                      <p:cBhvr>
                                        <p:cTn id="38" dur="100"/>
                                        <p:tgtEl>
                                          <p:spTgt spid="8220"/>
                                        </p:tgtEl>
                                        <p:attrNameLst>
                                          <p:attrName>fillcolor</p:attrName>
                                        </p:attrNameLst>
                                      </p:cBhvr>
                                      <p:tavLst>
                                        <p:tav tm="0">
                                          <p:val>
                                            <p:clrVal>
                                              <a:schemeClr val="accent2"/>
                                            </p:clrVal>
                                          </p:val>
                                        </p:tav>
                                        <p:tav tm="50000">
                                          <p:val>
                                            <p:clrVal>
                                              <a:schemeClr val="hlink"/>
                                            </p:clrVal>
                                          </p:val>
                                        </p:tav>
                                      </p:tavLst>
                                    </p:anim>
                                    <p:set>
                                      <p:cBhvr>
                                        <p:cTn id="39" dur="100"/>
                                        <p:tgtEl>
                                          <p:spTgt spid="8220"/>
                                        </p:tgtEl>
                                        <p:attrNameLst>
                                          <p:attrName>fill.type</p:attrName>
                                        </p:attrNameLst>
                                      </p:cBhvr>
                                      <p:to>
                                        <p:strVal val="solid"/>
                                      </p:to>
                                    </p:set>
                                  </p:childTnLst>
                                </p:cTn>
                              </p:par>
                            </p:childTnLst>
                          </p:cTn>
                        </p:par>
                        <p:par>
                          <p:cTn id="40" fill="hold" nodeType="afterGroup">
                            <p:stCondLst>
                              <p:cond delay="40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8221"/>
                                        </p:tgtEl>
                                        <p:attrNameLst>
                                          <p:attrName>style.visibility</p:attrName>
                                        </p:attrNameLst>
                                      </p:cBhvr>
                                      <p:to>
                                        <p:strVal val="visible"/>
                                      </p:to>
                                    </p:set>
                                    <p:anim calcmode="discrete" valueType="clr">
                                      <p:cBhvr override="childStyle">
                                        <p:cTn id="43" dur="100"/>
                                        <p:tgtEl>
                                          <p:spTgt spid="8221"/>
                                        </p:tgtEl>
                                        <p:attrNameLst>
                                          <p:attrName>style.color</p:attrName>
                                        </p:attrNameLst>
                                      </p:cBhvr>
                                      <p:tavLst>
                                        <p:tav tm="0">
                                          <p:val>
                                            <p:clrVal>
                                              <a:schemeClr val="accent2"/>
                                            </p:clrVal>
                                          </p:val>
                                        </p:tav>
                                        <p:tav tm="50000">
                                          <p:val>
                                            <p:clrVal>
                                              <a:schemeClr val="hlink"/>
                                            </p:clrVal>
                                          </p:val>
                                        </p:tav>
                                      </p:tavLst>
                                    </p:anim>
                                    <p:anim calcmode="discrete" valueType="clr">
                                      <p:cBhvr>
                                        <p:cTn id="44" dur="100"/>
                                        <p:tgtEl>
                                          <p:spTgt spid="8221"/>
                                        </p:tgtEl>
                                        <p:attrNameLst>
                                          <p:attrName>fillcolor</p:attrName>
                                        </p:attrNameLst>
                                      </p:cBhvr>
                                      <p:tavLst>
                                        <p:tav tm="0">
                                          <p:val>
                                            <p:clrVal>
                                              <a:schemeClr val="accent2"/>
                                            </p:clrVal>
                                          </p:val>
                                        </p:tav>
                                        <p:tav tm="50000">
                                          <p:val>
                                            <p:clrVal>
                                              <a:schemeClr val="hlink"/>
                                            </p:clrVal>
                                          </p:val>
                                        </p:tav>
                                      </p:tavLst>
                                    </p:anim>
                                    <p:set>
                                      <p:cBhvr>
                                        <p:cTn id="45" dur="100"/>
                                        <p:tgtEl>
                                          <p:spTgt spid="8221"/>
                                        </p:tgtEl>
                                        <p:attrNameLst>
                                          <p:attrName>fill.type</p:attrName>
                                        </p:attrNameLst>
                                      </p:cBhvr>
                                      <p:to>
                                        <p:strVal val="solid"/>
                                      </p:to>
                                    </p:set>
                                  </p:childTnLst>
                                </p:cTn>
                              </p:par>
                            </p:childTnLst>
                          </p:cTn>
                        </p:par>
                        <p:par>
                          <p:cTn id="46" fill="hold" nodeType="afterGroup">
                            <p:stCondLst>
                              <p:cond delay="4500"/>
                            </p:stCondLst>
                            <p:childTnLst>
                              <p:par>
                                <p:cTn id="47" presetID="27" presetClass="entr" presetSubtype="0" fill="hold" grpId="0" nodeType="afterEffect">
                                  <p:stCondLst>
                                    <p:cond delay="500"/>
                                  </p:stCondLst>
                                  <p:iterate type="lt">
                                    <p:tmPct val="50000"/>
                                  </p:iterate>
                                  <p:childTnLst>
                                    <p:set>
                                      <p:cBhvr>
                                        <p:cTn id="48" dur="1" fill="hold">
                                          <p:stCondLst>
                                            <p:cond delay="0"/>
                                          </p:stCondLst>
                                        </p:cTn>
                                        <p:tgtEl>
                                          <p:spTgt spid="8219"/>
                                        </p:tgtEl>
                                        <p:attrNameLst>
                                          <p:attrName>style.visibility</p:attrName>
                                        </p:attrNameLst>
                                      </p:cBhvr>
                                      <p:to>
                                        <p:strVal val="visible"/>
                                      </p:to>
                                    </p:set>
                                    <p:anim calcmode="discrete" valueType="clr">
                                      <p:cBhvr override="childStyle">
                                        <p:cTn id="49" dur="100"/>
                                        <p:tgtEl>
                                          <p:spTgt spid="8219"/>
                                        </p:tgtEl>
                                        <p:attrNameLst>
                                          <p:attrName>style.color</p:attrName>
                                        </p:attrNameLst>
                                      </p:cBhvr>
                                      <p:tavLst>
                                        <p:tav tm="0">
                                          <p:val>
                                            <p:clrVal>
                                              <a:schemeClr val="accent2"/>
                                            </p:clrVal>
                                          </p:val>
                                        </p:tav>
                                        <p:tav tm="50000">
                                          <p:val>
                                            <p:clrVal>
                                              <a:schemeClr val="hlink"/>
                                            </p:clrVal>
                                          </p:val>
                                        </p:tav>
                                      </p:tavLst>
                                    </p:anim>
                                    <p:anim calcmode="discrete" valueType="clr">
                                      <p:cBhvr>
                                        <p:cTn id="50" dur="100"/>
                                        <p:tgtEl>
                                          <p:spTgt spid="8219"/>
                                        </p:tgtEl>
                                        <p:attrNameLst>
                                          <p:attrName>fillcolor</p:attrName>
                                        </p:attrNameLst>
                                      </p:cBhvr>
                                      <p:tavLst>
                                        <p:tav tm="0">
                                          <p:val>
                                            <p:clrVal>
                                              <a:schemeClr val="accent2"/>
                                            </p:clrVal>
                                          </p:val>
                                        </p:tav>
                                        <p:tav tm="50000">
                                          <p:val>
                                            <p:clrVal>
                                              <a:schemeClr val="hlink"/>
                                            </p:clrVal>
                                          </p:val>
                                        </p:tav>
                                      </p:tavLst>
                                    </p:anim>
                                    <p:set>
                                      <p:cBhvr>
                                        <p:cTn id="51" dur="100"/>
                                        <p:tgtEl>
                                          <p:spTgt spid="8219"/>
                                        </p:tgtEl>
                                        <p:attrNameLst>
                                          <p:attrName>fill.type</p:attrName>
                                        </p:attrNameLst>
                                      </p:cBhvr>
                                      <p:to>
                                        <p:strVal val="solid"/>
                                      </p:to>
                                    </p:set>
                                  </p:childTnLst>
                                </p:cTn>
                              </p:par>
                            </p:childTnLst>
                          </p:cTn>
                        </p:par>
                        <p:par>
                          <p:cTn id="52" fill="hold" nodeType="afterGroup">
                            <p:stCondLst>
                              <p:cond delay="5300"/>
                            </p:stCondLst>
                            <p:childTnLst>
                              <p:par>
                                <p:cTn id="53" presetID="27" presetClass="entr" presetSubtype="0" fill="hold" grpId="0" nodeType="afterEffect">
                                  <p:stCondLst>
                                    <p:cond delay="500"/>
                                  </p:stCondLst>
                                  <p:iterate type="lt">
                                    <p:tmPct val="50000"/>
                                  </p:iterate>
                                  <p:childTnLst>
                                    <p:set>
                                      <p:cBhvr>
                                        <p:cTn id="54" dur="1" fill="hold">
                                          <p:stCondLst>
                                            <p:cond delay="0"/>
                                          </p:stCondLst>
                                        </p:cTn>
                                        <p:tgtEl>
                                          <p:spTgt spid="8223"/>
                                        </p:tgtEl>
                                        <p:attrNameLst>
                                          <p:attrName>style.visibility</p:attrName>
                                        </p:attrNameLst>
                                      </p:cBhvr>
                                      <p:to>
                                        <p:strVal val="visible"/>
                                      </p:to>
                                    </p:set>
                                    <p:anim calcmode="discrete" valueType="clr">
                                      <p:cBhvr override="childStyle">
                                        <p:cTn id="55" dur="100"/>
                                        <p:tgtEl>
                                          <p:spTgt spid="8223"/>
                                        </p:tgtEl>
                                        <p:attrNameLst>
                                          <p:attrName>style.color</p:attrName>
                                        </p:attrNameLst>
                                      </p:cBhvr>
                                      <p:tavLst>
                                        <p:tav tm="0">
                                          <p:val>
                                            <p:clrVal>
                                              <a:schemeClr val="accent2"/>
                                            </p:clrVal>
                                          </p:val>
                                        </p:tav>
                                        <p:tav tm="50000">
                                          <p:val>
                                            <p:clrVal>
                                              <a:schemeClr val="hlink"/>
                                            </p:clrVal>
                                          </p:val>
                                        </p:tav>
                                      </p:tavLst>
                                    </p:anim>
                                    <p:anim calcmode="discrete" valueType="clr">
                                      <p:cBhvr>
                                        <p:cTn id="56" dur="100"/>
                                        <p:tgtEl>
                                          <p:spTgt spid="8223"/>
                                        </p:tgtEl>
                                        <p:attrNameLst>
                                          <p:attrName>fillcolor</p:attrName>
                                        </p:attrNameLst>
                                      </p:cBhvr>
                                      <p:tavLst>
                                        <p:tav tm="0">
                                          <p:val>
                                            <p:clrVal>
                                              <a:schemeClr val="accent2"/>
                                            </p:clrVal>
                                          </p:val>
                                        </p:tav>
                                        <p:tav tm="50000">
                                          <p:val>
                                            <p:clrVal>
                                              <a:schemeClr val="hlink"/>
                                            </p:clrVal>
                                          </p:val>
                                        </p:tav>
                                      </p:tavLst>
                                    </p:anim>
                                    <p:set>
                                      <p:cBhvr>
                                        <p:cTn id="57" dur="100"/>
                                        <p:tgtEl>
                                          <p:spTgt spid="8223"/>
                                        </p:tgtEl>
                                        <p:attrNameLst>
                                          <p:attrName>fill.type</p:attrName>
                                        </p:attrNameLst>
                                      </p:cBhvr>
                                      <p:to>
                                        <p:strVal val="solid"/>
                                      </p:to>
                                    </p:set>
                                  </p:childTnLst>
                                </p:cTn>
                              </p:par>
                            </p:childTnLst>
                          </p:cTn>
                        </p:par>
                        <p:par>
                          <p:cTn id="58" fill="hold" nodeType="afterGroup">
                            <p:stCondLst>
                              <p:cond delay="6250"/>
                            </p:stCondLst>
                            <p:childTnLst>
                              <p:par>
                                <p:cTn id="59" presetID="27" presetClass="entr" presetSubtype="0" fill="hold" grpId="0" nodeType="afterEffect">
                                  <p:stCondLst>
                                    <p:cond delay="500"/>
                                  </p:stCondLst>
                                  <p:iterate type="lt">
                                    <p:tmPct val="50000"/>
                                  </p:iterate>
                                  <p:childTnLst>
                                    <p:set>
                                      <p:cBhvr>
                                        <p:cTn id="60" dur="1" fill="hold">
                                          <p:stCondLst>
                                            <p:cond delay="0"/>
                                          </p:stCondLst>
                                        </p:cTn>
                                        <p:tgtEl>
                                          <p:spTgt spid="8224"/>
                                        </p:tgtEl>
                                        <p:attrNameLst>
                                          <p:attrName>style.visibility</p:attrName>
                                        </p:attrNameLst>
                                      </p:cBhvr>
                                      <p:to>
                                        <p:strVal val="visible"/>
                                      </p:to>
                                    </p:set>
                                    <p:anim calcmode="discrete" valueType="clr">
                                      <p:cBhvr override="childStyle">
                                        <p:cTn id="61" dur="100"/>
                                        <p:tgtEl>
                                          <p:spTgt spid="8224"/>
                                        </p:tgtEl>
                                        <p:attrNameLst>
                                          <p:attrName>style.color</p:attrName>
                                        </p:attrNameLst>
                                      </p:cBhvr>
                                      <p:tavLst>
                                        <p:tav tm="0">
                                          <p:val>
                                            <p:clrVal>
                                              <a:schemeClr val="accent2"/>
                                            </p:clrVal>
                                          </p:val>
                                        </p:tav>
                                        <p:tav tm="50000">
                                          <p:val>
                                            <p:clrVal>
                                              <a:schemeClr val="hlink"/>
                                            </p:clrVal>
                                          </p:val>
                                        </p:tav>
                                      </p:tavLst>
                                    </p:anim>
                                    <p:anim calcmode="discrete" valueType="clr">
                                      <p:cBhvr>
                                        <p:cTn id="62" dur="100"/>
                                        <p:tgtEl>
                                          <p:spTgt spid="8224"/>
                                        </p:tgtEl>
                                        <p:attrNameLst>
                                          <p:attrName>fillcolor</p:attrName>
                                        </p:attrNameLst>
                                      </p:cBhvr>
                                      <p:tavLst>
                                        <p:tav tm="0">
                                          <p:val>
                                            <p:clrVal>
                                              <a:schemeClr val="accent2"/>
                                            </p:clrVal>
                                          </p:val>
                                        </p:tav>
                                        <p:tav tm="50000">
                                          <p:val>
                                            <p:clrVal>
                                              <a:schemeClr val="hlink"/>
                                            </p:clrVal>
                                          </p:val>
                                        </p:tav>
                                      </p:tavLst>
                                    </p:anim>
                                    <p:set>
                                      <p:cBhvr>
                                        <p:cTn id="63" dur="100"/>
                                        <p:tgtEl>
                                          <p:spTgt spid="82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p:bldP spid="8216" grpId="0"/>
      <p:bldP spid="8217" grpId="0"/>
      <p:bldP spid="8218" grpId="0"/>
      <p:bldP spid="8219" grpId="0"/>
      <p:bldP spid="8220" grpId="0"/>
      <p:bldP spid="8221" grpId="0"/>
      <p:bldP spid="8222" grpId="0"/>
      <p:bldP spid="8223" grpId="0"/>
      <p:bldP spid="82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Text Box 22"/>
          <p:cNvSpPr txBox="1">
            <a:spLocks noChangeArrowheads="1"/>
          </p:cNvSpPr>
          <p:nvPr/>
        </p:nvSpPr>
        <p:spPr bwMode="auto">
          <a:xfrm>
            <a:off x="0" y="33337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en-US" sz="4400" b="1">
                <a:solidFill>
                  <a:schemeClr val="folHlink"/>
                </a:solidFill>
                <a:effectLst>
                  <a:outerShdw blurRad="38100" dist="38100" dir="2700000" algn="tl">
                    <a:srgbClr val="000000"/>
                  </a:outerShdw>
                </a:effectLst>
                <a:latin typeface="Comic Sans MS" pitchFamily="66" charset="0"/>
              </a:rPr>
              <a:t>types of circuit</a:t>
            </a:r>
          </a:p>
        </p:txBody>
      </p:sp>
      <p:sp>
        <p:nvSpPr>
          <p:cNvPr id="39939" name="Text Box 23"/>
          <p:cNvSpPr txBox="1">
            <a:spLocks noChangeArrowheads="1"/>
          </p:cNvSpPr>
          <p:nvPr/>
        </p:nvSpPr>
        <p:spPr bwMode="auto">
          <a:xfrm>
            <a:off x="611188" y="1412875"/>
            <a:ext cx="7127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600" b="1">
                <a:solidFill>
                  <a:srgbClr val="66FF33"/>
                </a:solidFill>
                <a:latin typeface="Comic Sans MS" panose="030F0702030302020204" pitchFamily="66" charset="0"/>
              </a:rPr>
              <a:t>There are two types of electrical circuits;</a:t>
            </a:r>
          </a:p>
        </p:txBody>
      </p:sp>
      <p:pic>
        <p:nvPicPr>
          <p:cNvPr id="9240" name="Picture 24" descr="series circuit"/>
          <p:cNvPicPr>
            <a:picLocks noChangeAspect="1" noChangeArrowheads="1"/>
          </p:cNvPicPr>
          <p:nvPr/>
        </p:nvPicPr>
        <p:blipFill>
          <a:blip r:embed="rId2">
            <a:extLst>
              <a:ext uri="{28A0092B-C50C-407E-A947-70E740481C1C}">
                <a14:useLocalDpi xmlns:a14="http://schemas.microsoft.com/office/drawing/2010/main" val="0"/>
              </a:ext>
            </a:extLst>
          </a:blip>
          <a:srcRect l="14005" r="15784"/>
          <a:stretch>
            <a:fillRect/>
          </a:stretch>
        </p:blipFill>
        <p:spPr bwMode="auto">
          <a:xfrm>
            <a:off x="1042988" y="3213100"/>
            <a:ext cx="28813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25" descr="parallel"/>
          <p:cNvPicPr>
            <a:picLocks noChangeAspect="1" noChangeArrowheads="1"/>
          </p:cNvPicPr>
          <p:nvPr/>
        </p:nvPicPr>
        <p:blipFill>
          <a:blip r:embed="rId3">
            <a:extLst>
              <a:ext uri="{28A0092B-C50C-407E-A947-70E740481C1C}">
                <a14:useLocalDpi xmlns:a14="http://schemas.microsoft.com/office/drawing/2010/main" val="0"/>
              </a:ext>
            </a:extLst>
          </a:blip>
          <a:srcRect l="15784" r="14003"/>
          <a:stretch>
            <a:fillRect/>
          </a:stretch>
        </p:blipFill>
        <p:spPr bwMode="auto">
          <a:xfrm>
            <a:off x="5148263" y="3213100"/>
            <a:ext cx="28813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Text Box 26"/>
          <p:cNvSpPr txBox="1">
            <a:spLocks noChangeArrowheads="1"/>
          </p:cNvSpPr>
          <p:nvPr/>
        </p:nvSpPr>
        <p:spPr bwMode="auto">
          <a:xfrm>
            <a:off x="827088" y="2492375"/>
            <a:ext cx="3455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FFFF00"/>
                </a:solidFill>
                <a:latin typeface="Comic Sans MS" panose="030F0702030302020204" pitchFamily="66" charset="0"/>
              </a:rPr>
              <a:t>SERIES CIRCUITS</a:t>
            </a:r>
          </a:p>
        </p:txBody>
      </p:sp>
      <p:sp>
        <p:nvSpPr>
          <p:cNvPr id="9243" name="Text Box 27"/>
          <p:cNvSpPr txBox="1">
            <a:spLocks noChangeArrowheads="1"/>
          </p:cNvSpPr>
          <p:nvPr/>
        </p:nvSpPr>
        <p:spPr bwMode="auto">
          <a:xfrm>
            <a:off x="4859338" y="2492375"/>
            <a:ext cx="3455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FFFF00"/>
                </a:solidFill>
                <a:latin typeface="Comic Sans MS" panose="030F0702030302020204" pitchFamily="66" charset="0"/>
              </a:rPr>
              <a:t>PARALLEL CIRCUITS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42"/>
                                        </p:tgtEl>
                                        <p:attrNameLst>
                                          <p:attrName>style.visibility</p:attrName>
                                        </p:attrNameLst>
                                      </p:cBhvr>
                                      <p:to>
                                        <p:strVal val="visible"/>
                                      </p:to>
                                    </p:set>
                                    <p:animEffect transition="in" filter="box(in)">
                                      <p:cBhvr>
                                        <p:cTn id="7" dur="500"/>
                                        <p:tgtEl>
                                          <p:spTgt spid="9242"/>
                                        </p:tgtEl>
                                      </p:cBhvr>
                                    </p:animEffect>
                                  </p:childTnLst>
                                </p:cTn>
                              </p:par>
                            </p:childTnLst>
                          </p:cTn>
                        </p:par>
                        <p:par>
                          <p:cTn id="8" fill="hold" nodeType="afterGroup">
                            <p:stCondLst>
                              <p:cond delay="500"/>
                            </p:stCondLst>
                            <p:childTnLst>
                              <p:par>
                                <p:cTn id="9" presetID="1" presetClass="entr" presetSubtype="0" fill="hold" nodeType="afterEffect">
                                  <p:stCondLst>
                                    <p:cond delay="300"/>
                                  </p:stCondLst>
                                  <p:childTnLst>
                                    <p:set>
                                      <p:cBhvr>
                                        <p:cTn id="10" dur="1" fill="hold">
                                          <p:stCondLst>
                                            <p:cond delay="0"/>
                                          </p:stCondLst>
                                        </p:cTn>
                                        <p:tgtEl>
                                          <p:spTgt spid="92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243"/>
                                        </p:tgtEl>
                                        <p:attrNameLst>
                                          <p:attrName>style.visibility</p:attrName>
                                        </p:attrNameLst>
                                      </p:cBhvr>
                                      <p:to>
                                        <p:strVal val="visible"/>
                                      </p:to>
                                    </p:set>
                                    <p:animEffect transition="in" filter="box(in)">
                                      <p:cBhvr>
                                        <p:cTn id="15" dur="500"/>
                                        <p:tgtEl>
                                          <p:spTgt spid="9243"/>
                                        </p:tgtEl>
                                      </p:cBhvr>
                                    </p:animEffect>
                                  </p:childTnLst>
                                </p:cTn>
                              </p:par>
                            </p:childTnLst>
                          </p:cTn>
                        </p:par>
                        <p:par>
                          <p:cTn id="16" fill="hold" nodeType="afterGroup">
                            <p:stCondLst>
                              <p:cond delay="500"/>
                            </p:stCondLst>
                            <p:childTnLst>
                              <p:par>
                                <p:cTn id="17" presetID="1" presetClass="entr" presetSubtype="0" fill="hold" nodeType="afterEffect">
                                  <p:stCondLst>
                                    <p:cond delay="300"/>
                                  </p:stCondLst>
                                  <p:childTnLst>
                                    <p:set>
                                      <p:cBhvr>
                                        <p:cTn id="18" dur="1" fill="hold">
                                          <p:stCondLst>
                                            <p:cond delay="0"/>
                                          </p:stCondLst>
                                        </p:cTn>
                                        <p:tgtEl>
                                          <p:spTgt spid="9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p:bldP spid="92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0"/>
          <p:cNvSpPr>
            <a:spLocks noChangeShapeType="1"/>
          </p:cNvSpPr>
          <p:nvPr/>
        </p:nvSpPr>
        <p:spPr bwMode="auto">
          <a:xfrm flipH="1">
            <a:off x="4787900" y="3357563"/>
            <a:ext cx="576263"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3" name="Line 15"/>
          <p:cNvSpPr>
            <a:spLocks noChangeShapeType="1"/>
          </p:cNvSpPr>
          <p:nvPr/>
        </p:nvSpPr>
        <p:spPr bwMode="auto">
          <a:xfrm>
            <a:off x="6011863" y="3357563"/>
            <a:ext cx="9366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Text Box 4"/>
          <p:cNvSpPr txBox="1">
            <a:spLocks noChangeArrowheads="1"/>
          </p:cNvSpPr>
          <p:nvPr/>
        </p:nvSpPr>
        <p:spPr bwMode="auto">
          <a:xfrm>
            <a:off x="755650" y="3860800"/>
            <a:ext cx="7632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a:solidFill>
                  <a:srgbClr val="FFFF00"/>
                </a:solidFill>
                <a:latin typeface="Comic Sans MS" panose="030F0702030302020204" pitchFamily="66" charset="0"/>
              </a:rPr>
              <a:t>The components are connected end-to-end, one after the other. </a:t>
            </a:r>
            <a:endParaRPr lang="en-GB" altLang="en-US" sz="2400">
              <a:solidFill>
                <a:srgbClr val="FFFF00"/>
              </a:solidFill>
              <a:latin typeface="Comic Sans MS" panose="030F0702030302020204" pitchFamily="66" charset="0"/>
            </a:endParaRPr>
          </a:p>
        </p:txBody>
      </p:sp>
      <p:sp>
        <p:nvSpPr>
          <p:cNvPr id="11269" name="Rectangle 5"/>
          <p:cNvSpPr>
            <a:spLocks noChangeArrowheads="1"/>
          </p:cNvSpPr>
          <p:nvPr/>
        </p:nvSpPr>
        <p:spPr bwMode="auto">
          <a:xfrm>
            <a:off x="755650" y="4724400"/>
            <a:ext cx="7489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GB" altLang="en-US" sz="2400">
                <a:solidFill>
                  <a:srgbClr val="66FF33"/>
                </a:solidFill>
                <a:latin typeface="Comic Sans MS" panose="030F0702030302020204" pitchFamily="66" charset="0"/>
              </a:rPr>
              <a:t>They make a simple loop for the current to flow round.</a:t>
            </a:r>
          </a:p>
        </p:txBody>
      </p:sp>
      <p:sp>
        <p:nvSpPr>
          <p:cNvPr id="40966" name="Text Box 6"/>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SERIES CIRCUITS</a:t>
            </a:r>
          </a:p>
        </p:txBody>
      </p:sp>
      <p:pic>
        <p:nvPicPr>
          <p:cNvPr id="40967" name="Picture 7" descr="series circuit"/>
          <p:cNvPicPr>
            <a:picLocks noChangeAspect="1" noChangeArrowheads="1"/>
          </p:cNvPicPr>
          <p:nvPr/>
        </p:nvPicPr>
        <p:blipFill>
          <a:blip r:embed="rId2">
            <a:extLst>
              <a:ext uri="{28A0092B-C50C-407E-A947-70E740481C1C}">
                <a14:useLocalDpi xmlns:a14="http://schemas.microsoft.com/office/drawing/2010/main" val="0"/>
              </a:ext>
            </a:extLst>
          </a:blip>
          <a:srcRect l="14005" r="15784"/>
          <a:stretch>
            <a:fillRect/>
          </a:stretch>
        </p:blipFill>
        <p:spPr bwMode="auto">
          <a:xfrm>
            <a:off x="827088" y="1052513"/>
            <a:ext cx="28813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Line 9"/>
          <p:cNvSpPr>
            <a:spLocks noChangeShapeType="1"/>
          </p:cNvSpPr>
          <p:nvPr/>
        </p:nvSpPr>
        <p:spPr bwMode="auto">
          <a:xfrm>
            <a:off x="6227763" y="1125538"/>
            <a:ext cx="0" cy="7207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9" name="Line 10"/>
          <p:cNvSpPr>
            <a:spLocks noChangeShapeType="1"/>
          </p:cNvSpPr>
          <p:nvPr/>
        </p:nvSpPr>
        <p:spPr bwMode="auto">
          <a:xfrm>
            <a:off x="6443663" y="1270000"/>
            <a:ext cx="0" cy="4318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Line 11"/>
          <p:cNvSpPr>
            <a:spLocks noChangeShapeType="1"/>
          </p:cNvSpPr>
          <p:nvPr/>
        </p:nvSpPr>
        <p:spPr bwMode="auto">
          <a:xfrm>
            <a:off x="6443663" y="1484313"/>
            <a:ext cx="3603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Line 12"/>
          <p:cNvSpPr>
            <a:spLocks noChangeShapeType="1"/>
          </p:cNvSpPr>
          <p:nvPr/>
        </p:nvSpPr>
        <p:spPr bwMode="auto">
          <a:xfrm>
            <a:off x="5867400" y="1484313"/>
            <a:ext cx="3603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AutoShape 13"/>
          <p:cNvSpPr>
            <a:spLocks noChangeArrowheads="1"/>
          </p:cNvSpPr>
          <p:nvPr/>
        </p:nvSpPr>
        <p:spPr bwMode="auto">
          <a:xfrm>
            <a:off x="5364163" y="30686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40973" name="AutoShape 14"/>
          <p:cNvSpPr>
            <a:spLocks noChangeArrowheads="1"/>
          </p:cNvSpPr>
          <p:nvPr/>
        </p:nvSpPr>
        <p:spPr bwMode="auto">
          <a:xfrm>
            <a:off x="6948488" y="30686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40974" name="Line 16"/>
          <p:cNvSpPr>
            <a:spLocks noChangeShapeType="1"/>
          </p:cNvSpPr>
          <p:nvPr/>
        </p:nvSpPr>
        <p:spPr bwMode="auto">
          <a:xfrm>
            <a:off x="4787900" y="1484313"/>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5" name="Line 17"/>
          <p:cNvSpPr>
            <a:spLocks noChangeShapeType="1"/>
          </p:cNvSpPr>
          <p:nvPr/>
        </p:nvSpPr>
        <p:spPr bwMode="auto">
          <a:xfrm>
            <a:off x="6516688" y="1484313"/>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6" name="Line 18"/>
          <p:cNvSpPr>
            <a:spLocks noChangeShapeType="1"/>
          </p:cNvSpPr>
          <p:nvPr/>
        </p:nvSpPr>
        <p:spPr bwMode="auto">
          <a:xfrm>
            <a:off x="4787900" y="1484313"/>
            <a:ext cx="0" cy="18732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Line 19"/>
          <p:cNvSpPr>
            <a:spLocks noChangeShapeType="1"/>
          </p:cNvSpPr>
          <p:nvPr/>
        </p:nvSpPr>
        <p:spPr bwMode="auto">
          <a:xfrm>
            <a:off x="8101013" y="1484313"/>
            <a:ext cx="0" cy="18732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8" name="Line 21"/>
          <p:cNvSpPr>
            <a:spLocks noChangeShapeType="1"/>
          </p:cNvSpPr>
          <p:nvPr/>
        </p:nvSpPr>
        <p:spPr bwMode="auto">
          <a:xfrm flipH="1">
            <a:off x="7596188" y="3357563"/>
            <a:ext cx="5048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7" name="Rectangle 23"/>
          <p:cNvSpPr>
            <a:spLocks noChangeArrowheads="1"/>
          </p:cNvSpPr>
          <p:nvPr/>
        </p:nvSpPr>
        <p:spPr bwMode="auto">
          <a:xfrm>
            <a:off x="755650" y="5429250"/>
            <a:ext cx="74898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GB" altLang="EN-US" sz="2400">
                <a:solidFill>
                  <a:srgbClr val="FFFF00"/>
                </a:solidFill>
                <a:latin typeface="Comic Sans MS" panose="030F0702030302020204" pitchFamily="66" charset="0"/>
              </a:rPr>
              <a:t>If one bulb ‘blows’ it breaks the whole circuit and all the bulbs go out.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par>
                          <p:cTn id="8" fill="hold" nodeType="afterGroup">
                            <p:stCondLst>
                              <p:cond delay="500"/>
                            </p:stCondLst>
                            <p:childTnLst>
                              <p:par>
                                <p:cTn id="9" presetID="4" presetClass="entr" presetSubtype="16" fill="hold" grpId="0" nodeType="afterEffect">
                                  <p:stCondLst>
                                    <p:cond delay="300"/>
                                  </p:stCondLst>
                                  <p:childTnLst>
                                    <p:set>
                                      <p:cBhvr>
                                        <p:cTn id="10" dur="1" fill="hold">
                                          <p:stCondLst>
                                            <p:cond delay="0"/>
                                          </p:stCondLst>
                                        </p:cTn>
                                        <p:tgtEl>
                                          <p:spTgt spid="11269"/>
                                        </p:tgtEl>
                                        <p:attrNameLst>
                                          <p:attrName>style.visibility</p:attrName>
                                        </p:attrNameLst>
                                      </p:cBhvr>
                                      <p:to>
                                        <p:strVal val="visible"/>
                                      </p:to>
                                    </p:set>
                                    <p:animEffect transition="in" filter="box(in)">
                                      <p:cBhvr>
                                        <p:cTn id="11" dur="500"/>
                                        <p:tgtEl>
                                          <p:spTgt spid="11269"/>
                                        </p:tgtEl>
                                      </p:cBhvr>
                                    </p:animEffect>
                                  </p:childTnLst>
                                </p:cTn>
                              </p:par>
                            </p:childTnLst>
                          </p:cTn>
                        </p:par>
                        <p:par>
                          <p:cTn id="12" fill="hold" nodeType="afterGroup">
                            <p:stCondLst>
                              <p:cond delay="1300"/>
                            </p:stCondLst>
                            <p:childTnLst>
                              <p:par>
                                <p:cTn id="13" presetID="4" presetClass="entr" presetSubtype="16" fill="hold" grpId="0" nodeType="afterEffect">
                                  <p:stCondLst>
                                    <p:cond delay="300"/>
                                  </p:stCondLst>
                                  <p:childTnLst>
                                    <p:set>
                                      <p:cBhvr>
                                        <p:cTn id="14" dur="1" fill="hold">
                                          <p:stCondLst>
                                            <p:cond delay="0"/>
                                          </p:stCondLst>
                                        </p:cTn>
                                        <p:tgtEl>
                                          <p:spTgt spid="11287"/>
                                        </p:tgtEl>
                                        <p:attrNameLst>
                                          <p:attrName>style.visibility</p:attrName>
                                        </p:attrNameLst>
                                      </p:cBhvr>
                                      <p:to>
                                        <p:strVal val="visible"/>
                                      </p:to>
                                    </p:set>
                                    <p:animEffect transition="in" filter="box(in)">
                                      <p:cBhvr>
                                        <p:cTn id="15" dur="5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1"/>
          <p:cNvSpPr>
            <a:spLocks noChangeShapeType="1"/>
          </p:cNvSpPr>
          <p:nvPr/>
        </p:nvSpPr>
        <p:spPr bwMode="auto">
          <a:xfrm>
            <a:off x="4716463" y="3789363"/>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7" name="Line 22"/>
          <p:cNvSpPr>
            <a:spLocks noChangeShapeType="1"/>
          </p:cNvSpPr>
          <p:nvPr/>
        </p:nvSpPr>
        <p:spPr bwMode="auto">
          <a:xfrm>
            <a:off x="6732588" y="3789363"/>
            <a:ext cx="129698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8" name="Line 20"/>
          <p:cNvSpPr>
            <a:spLocks noChangeShapeType="1"/>
          </p:cNvSpPr>
          <p:nvPr/>
        </p:nvSpPr>
        <p:spPr bwMode="auto">
          <a:xfrm>
            <a:off x="6732588" y="2709863"/>
            <a:ext cx="129698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9"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PARALLEL CIRCUITS</a:t>
            </a:r>
          </a:p>
        </p:txBody>
      </p:sp>
      <p:pic>
        <p:nvPicPr>
          <p:cNvPr id="41990" name="Picture 5" descr="parallel"/>
          <p:cNvPicPr>
            <a:picLocks noChangeAspect="1" noChangeArrowheads="1"/>
          </p:cNvPicPr>
          <p:nvPr/>
        </p:nvPicPr>
        <p:blipFill>
          <a:blip r:embed="rId2">
            <a:extLst>
              <a:ext uri="{28A0092B-C50C-407E-A947-70E740481C1C}">
                <a14:useLocalDpi xmlns:a14="http://schemas.microsoft.com/office/drawing/2010/main" val="0"/>
              </a:ext>
            </a:extLst>
          </a:blip>
          <a:srcRect l="15784" r="14003"/>
          <a:stretch>
            <a:fillRect/>
          </a:stretch>
        </p:blipFill>
        <p:spPr bwMode="auto">
          <a:xfrm>
            <a:off x="827088" y="1196975"/>
            <a:ext cx="28813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Line 8"/>
          <p:cNvSpPr>
            <a:spLocks noChangeShapeType="1"/>
          </p:cNvSpPr>
          <p:nvPr/>
        </p:nvSpPr>
        <p:spPr bwMode="auto">
          <a:xfrm>
            <a:off x="4716463" y="2709863"/>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Line 9"/>
          <p:cNvSpPr>
            <a:spLocks noChangeShapeType="1"/>
          </p:cNvSpPr>
          <p:nvPr/>
        </p:nvSpPr>
        <p:spPr bwMode="auto">
          <a:xfrm>
            <a:off x="6156325" y="1054100"/>
            <a:ext cx="0" cy="7207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Line 10"/>
          <p:cNvSpPr>
            <a:spLocks noChangeShapeType="1"/>
          </p:cNvSpPr>
          <p:nvPr/>
        </p:nvSpPr>
        <p:spPr bwMode="auto">
          <a:xfrm>
            <a:off x="6372225" y="1198563"/>
            <a:ext cx="0" cy="4318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Line 11"/>
          <p:cNvSpPr>
            <a:spLocks noChangeShapeType="1"/>
          </p:cNvSpPr>
          <p:nvPr/>
        </p:nvSpPr>
        <p:spPr bwMode="auto">
          <a:xfrm>
            <a:off x="6372225" y="1412875"/>
            <a:ext cx="3603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5" name="Line 12"/>
          <p:cNvSpPr>
            <a:spLocks noChangeShapeType="1"/>
          </p:cNvSpPr>
          <p:nvPr/>
        </p:nvSpPr>
        <p:spPr bwMode="auto">
          <a:xfrm>
            <a:off x="5795963" y="1412875"/>
            <a:ext cx="3603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6" name="AutoShape 13"/>
          <p:cNvSpPr>
            <a:spLocks noChangeArrowheads="1"/>
          </p:cNvSpPr>
          <p:nvPr/>
        </p:nvSpPr>
        <p:spPr bwMode="auto">
          <a:xfrm>
            <a:off x="6084888" y="24209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41997" name="AutoShape 14"/>
          <p:cNvSpPr>
            <a:spLocks noChangeArrowheads="1"/>
          </p:cNvSpPr>
          <p:nvPr/>
        </p:nvSpPr>
        <p:spPr bwMode="auto">
          <a:xfrm>
            <a:off x="6084888" y="3502025"/>
            <a:ext cx="647700" cy="576263"/>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41998" name="Line 15"/>
          <p:cNvSpPr>
            <a:spLocks noChangeShapeType="1"/>
          </p:cNvSpPr>
          <p:nvPr/>
        </p:nvSpPr>
        <p:spPr bwMode="auto">
          <a:xfrm>
            <a:off x="4716463" y="1412875"/>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9" name="Line 16"/>
          <p:cNvSpPr>
            <a:spLocks noChangeShapeType="1"/>
          </p:cNvSpPr>
          <p:nvPr/>
        </p:nvSpPr>
        <p:spPr bwMode="auto">
          <a:xfrm>
            <a:off x="6445250" y="1412875"/>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17"/>
          <p:cNvSpPr>
            <a:spLocks noChangeShapeType="1"/>
          </p:cNvSpPr>
          <p:nvPr/>
        </p:nvSpPr>
        <p:spPr bwMode="auto">
          <a:xfrm>
            <a:off x="4716463" y="1412875"/>
            <a:ext cx="0" cy="23764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Line 18"/>
          <p:cNvSpPr>
            <a:spLocks noChangeShapeType="1"/>
          </p:cNvSpPr>
          <p:nvPr/>
        </p:nvSpPr>
        <p:spPr bwMode="auto">
          <a:xfrm>
            <a:off x="8029575" y="1412875"/>
            <a:ext cx="0" cy="23764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Text Box 23"/>
          <p:cNvSpPr txBox="1">
            <a:spLocks noChangeArrowheads="1"/>
          </p:cNvSpPr>
          <p:nvPr/>
        </p:nvSpPr>
        <p:spPr bwMode="auto">
          <a:xfrm>
            <a:off x="933450" y="4806315"/>
            <a:ext cx="799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a:solidFill>
                  <a:srgbClr val="66FF33"/>
                </a:solidFill>
                <a:latin typeface="Comic Sans MS" panose="030F0702030302020204" pitchFamily="66" charset="0"/>
              </a:rPr>
              <a:t>The current has a choice of routes.</a:t>
            </a:r>
          </a:p>
        </p:txBody>
      </p:sp>
      <p:sp>
        <p:nvSpPr>
          <p:cNvPr id="12312" name="Text Box 24"/>
          <p:cNvSpPr txBox="1">
            <a:spLocks noChangeArrowheads="1"/>
          </p:cNvSpPr>
          <p:nvPr/>
        </p:nvSpPr>
        <p:spPr bwMode="auto">
          <a:xfrm>
            <a:off x="862641" y="4181475"/>
            <a:ext cx="8280400" cy="47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10000"/>
              </a:lnSpc>
              <a:spcBef>
                <a:spcPct val="50000"/>
              </a:spcBef>
            </a:pPr>
            <a:r>
              <a:rPr lang="EN-GB" altLang="EN-US" sz="2400">
                <a:solidFill>
                  <a:srgbClr val="FFFF00"/>
                </a:solidFill>
                <a:latin typeface="Comic Sans MS" panose="030F0702030302020204" pitchFamily="66" charset="0"/>
              </a:rPr>
              <a:t>The components are connected side by side. </a:t>
            </a:r>
            <a:endParaRPr lang="en-GB" altLang="en-US" sz="2400">
              <a:solidFill>
                <a:srgbClr val="FFFF00"/>
              </a:solidFill>
              <a:latin typeface="Comic Sans MS" panose="030F0702030302020204" pitchFamily="66" charset="0"/>
            </a:endParaRPr>
          </a:p>
        </p:txBody>
      </p:sp>
      <p:sp>
        <p:nvSpPr>
          <p:cNvPr id="12313" name="Text Box 25"/>
          <p:cNvSpPr txBox="1">
            <a:spLocks noChangeArrowheads="1"/>
          </p:cNvSpPr>
          <p:nvPr/>
        </p:nvSpPr>
        <p:spPr bwMode="auto">
          <a:xfrm>
            <a:off x="891396" y="5266390"/>
            <a:ext cx="82438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a:solidFill>
                  <a:srgbClr val="FFFF00"/>
                </a:solidFill>
                <a:latin typeface="Comic Sans MS" panose="030F0702030302020204" pitchFamily="66" charset="0"/>
              </a:rPr>
              <a:t>If one bulb ‘blows’ there is still be a complete circuit to the other bulb so it stays alight.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12"/>
                                        </p:tgtEl>
                                        <p:attrNameLst>
                                          <p:attrName>style.visibility</p:attrName>
                                        </p:attrNameLst>
                                      </p:cBhvr>
                                      <p:to>
                                        <p:strVal val="visible"/>
                                      </p:to>
                                    </p:set>
                                    <p:animEffect transition="in" filter="box(in)">
                                      <p:cBhvr>
                                        <p:cTn id="7" dur="500"/>
                                        <p:tgtEl>
                                          <p:spTgt spid="12312"/>
                                        </p:tgtEl>
                                      </p:cBhvr>
                                    </p:animEffect>
                                  </p:childTnLst>
                                </p:cTn>
                              </p:par>
                            </p:childTnLst>
                          </p:cTn>
                        </p:par>
                        <p:par>
                          <p:cTn id="8" fill="hold" nodeType="afterGroup">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12311"/>
                                        </p:tgtEl>
                                        <p:attrNameLst>
                                          <p:attrName>style.visibility</p:attrName>
                                        </p:attrNameLst>
                                      </p:cBhvr>
                                      <p:to>
                                        <p:strVal val="visible"/>
                                      </p:to>
                                    </p:set>
                                    <p:animEffect transition="in" filter="box(in)">
                                      <p:cBhvr>
                                        <p:cTn id="11" dur="500"/>
                                        <p:tgtEl>
                                          <p:spTgt spid="12311"/>
                                        </p:tgtEl>
                                      </p:cBhvr>
                                    </p:animEffect>
                                  </p:childTnLst>
                                </p:cTn>
                              </p:par>
                            </p:childTnLst>
                          </p:cTn>
                        </p:par>
                        <p:par>
                          <p:cTn id="12" fill="hold" nodeType="afterGroup">
                            <p:stCondLst>
                              <p:cond delay="2000"/>
                            </p:stCondLst>
                            <p:childTnLst>
                              <p:par>
                                <p:cTn id="13" presetID="4" presetClass="entr" presetSubtype="16" fill="hold" grpId="0" nodeType="afterEffect">
                                  <p:stCondLst>
                                    <p:cond delay="1000"/>
                                  </p:stCondLst>
                                  <p:childTnLst>
                                    <p:set>
                                      <p:cBhvr>
                                        <p:cTn id="14" dur="1" fill="hold">
                                          <p:stCondLst>
                                            <p:cond delay="0"/>
                                          </p:stCondLst>
                                        </p:cTn>
                                        <p:tgtEl>
                                          <p:spTgt spid="12313"/>
                                        </p:tgtEl>
                                        <p:attrNameLst>
                                          <p:attrName>style.visibility</p:attrName>
                                        </p:attrNameLst>
                                      </p:cBhvr>
                                      <p:to>
                                        <p:strVal val="visible"/>
                                      </p:to>
                                    </p:set>
                                    <p:animEffect transition="in" filter="box(in)">
                                      <p:cBhvr>
                                        <p:cTn id="15" dur="500"/>
                                        <p:tgtEl>
                                          <p:spTgt spid="12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1" grpId="0"/>
      <p:bldP spid="12312" grpId="0"/>
      <p:bldP spid="123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882F18C-BF8F-4C3C-A69E-60B172B42EF9}" type="slidenum">
              <a:rPr lang="en-US" altLang="en-US" sz="1400">
                <a:latin typeface="Times New Roman" panose="02020603050405020304" pitchFamily="18" charset="0"/>
              </a:rPr>
              <a:pPr/>
              <a:t>4</a:t>
            </a:fld>
            <a:endParaRPr lang="en-US" altLang="en-US" sz="1400">
              <a:latin typeface="Times New Roman" panose="02020603050405020304" pitchFamily="18" charset="0"/>
            </a:endParaRPr>
          </a:p>
        </p:txBody>
      </p:sp>
      <p:sp>
        <p:nvSpPr>
          <p:cNvPr id="6147" name="Rectangle 2"/>
          <p:cNvSpPr>
            <a:spLocks noGrp="1" noChangeArrowheads="1"/>
          </p:cNvSpPr>
          <p:nvPr>
            <p:ph type="title"/>
          </p:nvPr>
        </p:nvSpPr>
        <p:spPr/>
        <p:txBody>
          <a:bodyPr/>
          <a:lstStyle/>
          <a:p>
            <a:r>
              <a:rPr lang="en-US" altLang="en-US"/>
              <a:t>Electrical Safety Goals</a:t>
            </a:r>
          </a:p>
        </p:txBody>
      </p:sp>
      <p:sp>
        <p:nvSpPr>
          <p:cNvPr id="6148" name="Rectangle 4"/>
          <p:cNvSpPr>
            <a:spLocks noGrp="1" noChangeArrowheads="1"/>
          </p:cNvSpPr>
          <p:nvPr>
            <p:ph type="body" idx="1"/>
          </p:nvPr>
        </p:nvSpPr>
        <p:spPr/>
        <p:txBody>
          <a:bodyPr/>
          <a:lstStyle/>
          <a:p>
            <a:r>
              <a:rPr lang="en-US" altLang="en-US"/>
              <a:t>Electricity and the human body</a:t>
            </a:r>
          </a:p>
          <a:p>
            <a:r>
              <a:rPr lang="en-US" altLang="en-US"/>
              <a:t>Electrical hazards and safe work practices</a:t>
            </a:r>
          </a:p>
          <a:p>
            <a:r>
              <a:rPr lang="en-US" altLang="en-US"/>
              <a:t>Quiz</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0" y="4048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current</a:t>
            </a:r>
          </a:p>
        </p:txBody>
      </p:sp>
      <p:pic>
        <p:nvPicPr>
          <p:cNvPr id="43011" name="Picture 6" descr="Am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429000"/>
            <a:ext cx="21542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7"/>
          <p:cNvSpPr txBox="1">
            <a:spLocks noChangeArrowheads="1"/>
          </p:cNvSpPr>
          <p:nvPr/>
        </p:nvSpPr>
        <p:spPr bwMode="auto">
          <a:xfrm>
            <a:off x="1403350" y="1484313"/>
            <a:ext cx="69135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200000"/>
              </a:lnSpc>
              <a:spcBef>
                <a:spcPct val="50000"/>
              </a:spcBef>
            </a:pPr>
            <a:r>
              <a:rPr lang="en-GB" altLang="en-US" sz="2400">
                <a:solidFill>
                  <a:srgbClr val="66FF33"/>
                </a:solidFill>
                <a:latin typeface="Comic Sans MS" panose="030F0702030302020204" pitchFamily="66" charset="0"/>
              </a:rPr>
              <a:t>Electric current is measured in </a:t>
            </a:r>
            <a:r>
              <a:rPr lang="en-GB" altLang="en-US" sz="2400" b="1">
                <a:solidFill>
                  <a:srgbClr val="FFFF00"/>
                </a:solidFill>
                <a:latin typeface="Comic Sans MS" panose="030F0702030302020204" pitchFamily="66" charset="0"/>
              </a:rPr>
              <a:t>amps</a:t>
            </a:r>
            <a:r>
              <a:rPr lang="en-GB" altLang="en-US" sz="2400" b="1">
                <a:solidFill>
                  <a:srgbClr val="66FF33"/>
                </a:solidFill>
                <a:latin typeface="Comic Sans MS" panose="030F0702030302020204" pitchFamily="66" charset="0"/>
              </a:rPr>
              <a:t> </a:t>
            </a:r>
            <a:r>
              <a:rPr lang="en-GB" altLang="en-US" sz="2400">
                <a:solidFill>
                  <a:srgbClr val="66FF33"/>
                </a:solidFill>
                <a:latin typeface="Comic Sans MS" panose="030F0702030302020204" pitchFamily="66" charset="0"/>
              </a:rPr>
              <a:t>(A) using an ammeter connected in series in the circuit.</a:t>
            </a:r>
          </a:p>
        </p:txBody>
      </p:sp>
      <p:sp>
        <p:nvSpPr>
          <p:cNvPr id="43013" name="Oval 8"/>
          <p:cNvSpPr>
            <a:spLocks noChangeArrowheads="1"/>
          </p:cNvSpPr>
          <p:nvPr/>
        </p:nvSpPr>
        <p:spPr bwMode="auto">
          <a:xfrm>
            <a:off x="5940425" y="3933825"/>
            <a:ext cx="1368425" cy="1295400"/>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4400">
                <a:solidFill>
                  <a:schemeClr val="bg1"/>
                </a:solidFill>
              </a:rPr>
              <a:t>A</a:t>
            </a:r>
          </a:p>
        </p:txBody>
      </p:sp>
      <p:sp>
        <p:nvSpPr>
          <p:cNvPr id="43014" name="Line 9"/>
          <p:cNvSpPr>
            <a:spLocks noChangeShapeType="1"/>
          </p:cNvSpPr>
          <p:nvPr/>
        </p:nvSpPr>
        <p:spPr bwMode="auto">
          <a:xfrm flipH="1">
            <a:off x="5219700" y="4581525"/>
            <a:ext cx="7207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Line 10"/>
          <p:cNvSpPr>
            <a:spLocks noChangeShapeType="1"/>
          </p:cNvSpPr>
          <p:nvPr/>
        </p:nvSpPr>
        <p:spPr bwMode="auto">
          <a:xfrm flipH="1">
            <a:off x="7308850" y="4581525"/>
            <a:ext cx="7207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9" name="Line 33"/>
          <p:cNvSpPr>
            <a:spLocks noChangeShapeType="1"/>
          </p:cNvSpPr>
          <p:nvPr/>
        </p:nvSpPr>
        <p:spPr bwMode="auto">
          <a:xfrm flipH="1">
            <a:off x="1046163" y="2347913"/>
            <a:ext cx="1587" cy="57626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Line 4"/>
          <p:cNvSpPr>
            <a:spLocks noChangeShapeType="1"/>
          </p:cNvSpPr>
          <p:nvPr/>
        </p:nvSpPr>
        <p:spPr bwMode="auto">
          <a:xfrm flipH="1">
            <a:off x="1044575" y="4221163"/>
            <a:ext cx="576263"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a:off x="2268538" y="4221163"/>
            <a:ext cx="9366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a:off x="2484438" y="1989138"/>
            <a:ext cx="0" cy="7207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2700338" y="2133600"/>
            <a:ext cx="0" cy="4318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2700338" y="2347913"/>
            <a:ext cx="3603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a:off x="2124075" y="2347913"/>
            <a:ext cx="3603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AutoShape 10"/>
          <p:cNvSpPr>
            <a:spLocks noChangeArrowheads="1"/>
          </p:cNvSpPr>
          <p:nvPr/>
        </p:nvSpPr>
        <p:spPr bwMode="auto">
          <a:xfrm>
            <a:off x="1620838" y="39322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4347" name="AutoShape 11"/>
          <p:cNvSpPr>
            <a:spLocks noChangeArrowheads="1"/>
          </p:cNvSpPr>
          <p:nvPr/>
        </p:nvSpPr>
        <p:spPr bwMode="auto">
          <a:xfrm>
            <a:off x="3205163" y="39322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4348" name="Line 12"/>
          <p:cNvSpPr>
            <a:spLocks noChangeShapeType="1"/>
          </p:cNvSpPr>
          <p:nvPr/>
        </p:nvSpPr>
        <p:spPr bwMode="auto">
          <a:xfrm>
            <a:off x="1042988" y="2347913"/>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13"/>
          <p:cNvSpPr>
            <a:spLocks noChangeShapeType="1"/>
          </p:cNvSpPr>
          <p:nvPr/>
        </p:nvSpPr>
        <p:spPr bwMode="auto">
          <a:xfrm>
            <a:off x="2773363" y="2347913"/>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Line 14"/>
          <p:cNvSpPr>
            <a:spLocks noChangeShapeType="1"/>
          </p:cNvSpPr>
          <p:nvPr/>
        </p:nvSpPr>
        <p:spPr bwMode="auto">
          <a:xfrm flipH="1">
            <a:off x="1044575" y="3573463"/>
            <a:ext cx="1588" cy="6477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5"/>
          <p:cNvSpPr>
            <a:spLocks noChangeShapeType="1"/>
          </p:cNvSpPr>
          <p:nvPr/>
        </p:nvSpPr>
        <p:spPr bwMode="auto">
          <a:xfrm>
            <a:off x="4357688" y="2347913"/>
            <a:ext cx="0" cy="18732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p:cNvSpPr>
            <a:spLocks noChangeShapeType="1"/>
          </p:cNvSpPr>
          <p:nvPr/>
        </p:nvSpPr>
        <p:spPr bwMode="auto">
          <a:xfrm flipH="1">
            <a:off x="3852863" y="4221163"/>
            <a:ext cx="5048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Text Box 17"/>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current</a:t>
            </a:r>
          </a:p>
        </p:txBody>
      </p:sp>
      <p:sp>
        <p:nvSpPr>
          <p:cNvPr id="14354" name="Line 18"/>
          <p:cNvSpPr>
            <a:spLocks noChangeShapeType="1"/>
          </p:cNvSpPr>
          <p:nvPr/>
        </p:nvSpPr>
        <p:spPr bwMode="auto">
          <a:xfrm>
            <a:off x="5219700" y="4652963"/>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9"/>
          <p:cNvSpPr>
            <a:spLocks noChangeShapeType="1"/>
          </p:cNvSpPr>
          <p:nvPr/>
        </p:nvSpPr>
        <p:spPr bwMode="auto">
          <a:xfrm>
            <a:off x="7235825" y="4652963"/>
            <a:ext cx="12969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0"/>
          <p:cNvSpPr>
            <a:spLocks noChangeShapeType="1"/>
          </p:cNvSpPr>
          <p:nvPr/>
        </p:nvSpPr>
        <p:spPr bwMode="auto">
          <a:xfrm>
            <a:off x="7235825" y="3573463"/>
            <a:ext cx="12969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a:off x="5219700" y="3573463"/>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a:off x="6659563" y="1917700"/>
            <a:ext cx="0" cy="7207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3"/>
          <p:cNvSpPr>
            <a:spLocks noChangeShapeType="1"/>
          </p:cNvSpPr>
          <p:nvPr/>
        </p:nvSpPr>
        <p:spPr bwMode="auto">
          <a:xfrm>
            <a:off x="6875463" y="2062163"/>
            <a:ext cx="0" cy="4318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4"/>
          <p:cNvSpPr>
            <a:spLocks noChangeShapeType="1"/>
          </p:cNvSpPr>
          <p:nvPr/>
        </p:nvSpPr>
        <p:spPr bwMode="auto">
          <a:xfrm>
            <a:off x="6875463" y="2276475"/>
            <a:ext cx="3603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25"/>
          <p:cNvSpPr>
            <a:spLocks noChangeShapeType="1"/>
          </p:cNvSpPr>
          <p:nvPr/>
        </p:nvSpPr>
        <p:spPr bwMode="auto">
          <a:xfrm>
            <a:off x="6299200" y="2276475"/>
            <a:ext cx="3603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AutoShape 26"/>
          <p:cNvSpPr>
            <a:spLocks noChangeArrowheads="1"/>
          </p:cNvSpPr>
          <p:nvPr/>
        </p:nvSpPr>
        <p:spPr bwMode="auto">
          <a:xfrm>
            <a:off x="6588125" y="32845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4363" name="AutoShape 27"/>
          <p:cNvSpPr>
            <a:spLocks noChangeArrowheads="1"/>
          </p:cNvSpPr>
          <p:nvPr/>
        </p:nvSpPr>
        <p:spPr bwMode="auto">
          <a:xfrm>
            <a:off x="6588125" y="4365625"/>
            <a:ext cx="647700" cy="576263"/>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4364" name="Line 28"/>
          <p:cNvSpPr>
            <a:spLocks noChangeShapeType="1"/>
          </p:cNvSpPr>
          <p:nvPr/>
        </p:nvSpPr>
        <p:spPr bwMode="auto">
          <a:xfrm>
            <a:off x="5219700" y="2276475"/>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Line 29"/>
          <p:cNvSpPr>
            <a:spLocks noChangeShapeType="1"/>
          </p:cNvSpPr>
          <p:nvPr/>
        </p:nvSpPr>
        <p:spPr bwMode="auto">
          <a:xfrm>
            <a:off x="6948488" y="2276475"/>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Line 30"/>
          <p:cNvSpPr>
            <a:spLocks noChangeShapeType="1"/>
          </p:cNvSpPr>
          <p:nvPr/>
        </p:nvSpPr>
        <p:spPr bwMode="auto">
          <a:xfrm>
            <a:off x="5219700" y="3355975"/>
            <a:ext cx="0" cy="12969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Line 31"/>
          <p:cNvSpPr>
            <a:spLocks noChangeShapeType="1"/>
          </p:cNvSpPr>
          <p:nvPr/>
        </p:nvSpPr>
        <p:spPr bwMode="auto">
          <a:xfrm>
            <a:off x="8532813" y="2276475"/>
            <a:ext cx="0" cy="23764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Oval 32"/>
          <p:cNvSpPr>
            <a:spLocks noChangeArrowheads="1"/>
          </p:cNvSpPr>
          <p:nvPr/>
        </p:nvSpPr>
        <p:spPr bwMode="auto">
          <a:xfrm>
            <a:off x="684213" y="2924175"/>
            <a:ext cx="720725" cy="649288"/>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3600">
                <a:solidFill>
                  <a:schemeClr val="bg1"/>
                </a:solidFill>
              </a:rPr>
              <a:t>A</a:t>
            </a:r>
          </a:p>
        </p:txBody>
      </p:sp>
      <p:sp>
        <p:nvSpPr>
          <p:cNvPr id="14370" name="Oval 34"/>
          <p:cNvSpPr>
            <a:spLocks noChangeArrowheads="1"/>
          </p:cNvSpPr>
          <p:nvPr/>
        </p:nvSpPr>
        <p:spPr bwMode="auto">
          <a:xfrm>
            <a:off x="4859338" y="2708275"/>
            <a:ext cx="720725" cy="649288"/>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3600">
                <a:solidFill>
                  <a:schemeClr val="bg1"/>
                </a:solidFill>
              </a:rPr>
              <a:t>A</a:t>
            </a:r>
          </a:p>
        </p:txBody>
      </p:sp>
      <p:sp>
        <p:nvSpPr>
          <p:cNvPr id="14372" name="Line 36"/>
          <p:cNvSpPr>
            <a:spLocks noChangeShapeType="1"/>
          </p:cNvSpPr>
          <p:nvPr/>
        </p:nvSpPr>
        <p:spPr bwMode="auto">
          <a:xfrm flipH="1">
            <a:off x="5219700" y="2276475"/>
            <a:ext cx="1588" cy="431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Text Box 37"/>
          <p:cNvSpPr txBox="1">
            <a:spLocks noChangeArrowheads="1"/>
          </p:cNvSpPr>
          <p:nvPr/>
        </p:nvSpPr>
        <p:spPr bwMode="auto">
          <a:xfrm>
            <a:off x="900113" y="1196975"/>
            <a:ext cx="7416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600">
                <a:solidFill>
                  <a:srgbClr val="66FF33"/>
                </a:solidFill>
                <a:latin typeface="Comic Sans MS" panose="030F0702030302020204" pitchFamily="66" charset="0"/>
              </a:rPr>
              <a:t>This is how we draw an ammeter in a circuit.</a:t>
            </a:r>
          </a:p>
        </p:txBody>
      </p:sp>
      <p:sp>
        <p:nvSpPr>
          <p:cNvPr id="44067" name="Text Box 38"/>
          <p:cNvSpPr txBox="1">
            <a:spLocks noChangeArrowheads="1"/>
          </p:cNvSpPr>
          <p:nvPr/>
        </p:nvSpPr>
        <p:spPr bwMode="auto">
          <a:xfrm>
            <a:off x="900113" y="5445125"/>
            <a:ext cx="3455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66FF33"/>
                </a:solidFill>
                <a:latin typeface="Comic Sans MS" panose="030F0702030302020204" pitchFamily="66" charset="0"/>
              </a:rPr>
              <a:t>SERIES CIRCUIT</a:t>
            </a:r>
          </a:p>
        </p:txBody>
      </p:sp>
      <p:sp>
        <p:nvSpPr>
          <p:cNvPr id="44068" name="Text Box 39"/>
          <p:cNvSpPr txBox="1">
            <a:spLocks noChangeArrowheads="1"/>
          </p:cNvSpPr>
          <p:nvPr/>
        </p:nvSpPr>
        <p:spPr bwMode="auto">
          <a:xfrm>
            <a:off x="5219700" y="5373688"/>
            <a:ext cx="3455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66FF33"/>
                </a:solidFill>
                <a:latin typeface="Comic Sans MS" panose="030F0702030302020204" pitchFamily="66" charset="0"/>
              </a:rPr>
              <a:t>PARALLEL CIRCUIT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14373"/>
                                        </p:tgtEl>
                                        <p:attrNameLst>
                                          <p:attrName>style.visibility</p:attrName>
                                        </p:attrNameLst>
                                      </p:cBhvr>
                                      <p:to>
                                        <p:strVal val="visible"/>
                                      </p:to>
                                    </p:set>
                                    <p:anim calcmode="discrete" valueType="clr">
                                      <p:cBhvr override="childStyle">
                                        <p:cTn id="7" dur="100"/>
                                        <p:tgtEl>
                                          <p:spTgt spid="14373"/>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14373"/>
                                        </p:tgtEl>
                                        <p:attrNameLst>
                                          <p:attrName>fillcolor</p:attrName>
                                        </p:attrNameLst>
                                      </p:cBhvr>
                                      <p:tavLst>
                                        <p:tav tm="0">
                                          <p:val>
                                            <p:clrVal>
                                              <a:schemeClr val="accent2"/>
                                            </p:clrVal>
                                          </p:val>
                                        </p:tav>
                                        <p:tav tm="50000">
                                          <p:val>
                                            <p:clrVal>
                                              <a:schemeClr val="hlink"/>
                                            </p:clrVal>
                                          </p:val>
                                        </p:tav>
                                      </p:tavLst>
                                    </p:anim>
                                    <p:set>
                                      <p:cBhvr>
                                        <p:cTn id="9" dur="100"/>
                                        <p:tgtEl>
                                          <p:spTgt spid="14373"/>
                                        </p:tgtEl>
                                        <p:attrNameLst>
                                          <p:attrName>fill.type</p:attrName>
                                        </p:attrNameLst>
                                      </p:cBhvr>
                                      <p:to>
                                        <p:strVal val="solid"/>
                                      </p:to>
                                    </p:set>
                                  </p:childTnLst>
                                </p:cTn>
                              </p:par>
                            </p:childTnLst>
                          </p:cTn>
                        </p:par>
                        <p:par>
                          <p:cTn id="10" fill="hold" nodeType="afterGroup">
                            <p:stCondLst>
                              <p:cond delay="2300"/>
                            </p:stCondLst>
                            <p:childTnLst>
                              <p:par>
                                <p:cTn id="11" presetID="2" presetClass="entr" presetSubtype="4" fill="hold" nodeType="afterEffect">
                                  <p:stCondLst>
                                    <p:cond delay="300"/>
                                  </p:stCondLst>
                                  <p:childTnLst>
                                    <p:set>
                                      <p:cBhvr>
                                        <p:cTn id="12" dur="1" fill="hold">
                                          <p:stCondLst>
                                            <p:cond delay="0"/>
                                          </p:stCondLst>
                                        </p:cTn>
                                        <p:tgtEl>
                                          <p:spTgt spid="14369"/>
                                        </p:tgtEl>
                                        <p:attrNameLst>
                                          <p:attrName>style.visibility</p:attrName>
                                        </p:attrNameLst>
                                      </p:cBhvr>
                                      <p:to>
                                        <p:strVal val="visible"/>
                                      </p:to>
                                    </p:set>
                                    <p:anim calcmode="lin" valueType="num">
                                      <p:cBhvr additive="base">
                                        <p:cTn id="13" dur="500" fill="hold"/>
                                        <p:tgtEl>
                                          <p:spTgt spid="14369"/>
                                        </p:tgtEl>
                                        <p:attrNameLst>
                                          <p:attrName>ppt_x</p:attrName>
                                        </p:attrNameLst>
                                      </p:cBhvr>
                                      <p:tavLst>
                                        <p:tav tm="0">
                                          <p:val>
                                            <p:strVal val="#ppt_x"/>
                                          </p:val>
                                        </p:tav>
                                        <p:tav tm="100000">
                                          <p:val>
                                            <p:strVal val="#ppt_x"/>
                                          </p:val>
                                        </p:tav>
                                      </p:tavLst>
                                    </p:anim>
                                    <p:anim calcmode="lin" valueType="num">
                                      <p:cBhvr additive="base">
                                        <p:cTn id="14" dur="500" fill="hold"/>
                                        <p:tgtEl>
                                          <p:spTgt spid="1436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anim calcmode="lin" valueType="num">
                                      <p:cBhvr additive="base">
                                        <p:cTn id="17" dur="500" fill="hold"/>
                                        <p:tgtEl>
                                          <p:spTgt spid="14340"/>
                                        </p:tgtEl>
                                        <p:attrNameLst>
                                          <p:attrName>ppt_x</p:attrName>
                                        </p:attrNameLst>
                                      </p:cBhvr>
                                      <p:tavLst>
                                        <p:tav tm="0">
                                          <p:val>
                                            <p:strVal val="#ppt_x"/>
                                          </p:val>
                                        </p:tav>
                                        <p:tav tm="100000">
                                          <p:val>
                                            <p:strVal val="#ppt_x"/>
                                          </p:val>
                                        </p:tav>
                                      </p:tavLst>
                                    </p:anim>
                                    <p:anim calcmode="lin" valueType="num">
                                      <p:cBhvr additive="base">
                                        <p:cTn id="18" dur="500" fill="hold"/>
                                        <p:tgtEl>
                                          <p:spTgt spid="143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 calcmode="lin" valueType="num">
                                      <p:cBhvr additive="base">
                                        <p:cTn id="21" dur="500" fill="hold"/>
                                        <p:tgtEl>
                                          <p:spTgt spid="14341"/>
                                        </p:tgtEl>
                                        <p:attrNameLst>
                                          <p:attrName>ppt_x</p:attrName>
                                        </p:attrNameLst>
                                      </p:cBhvr>
                                      <p:tavLst>
                                        <p:tav tm="0">
                                          <p:val>
                                            <p:strVal val="#ppt_x"/>
                                          </p:val>
                                        </p:tav>
                                        <p:tav tm="100000">
                                          <p:val>
                                            <p:strVal val="#ppt_x"/>
                                          </p:val>
                                        </p:tav>
                                      </p:tavLst>
                                    </p:anim>
                                    <p:anim calcmode="lin" valueType="num">
                                      <p:cBhvr additive="base">
                                        <p:cTn id="22" dur="500" fill="hold"/>
                                        <p:tgtEl>
                                          <p:spTgt spid="1434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342"/>
                                        </p:tgtEl>
                                        <p:attrNameLst>
                                          <p:attrName>style.visibility</p:attrName>
                                        </p:attrNameLst>
                                      </p:cBhvr>
                                      <p:to>
                                        <p:strVal val="visible"/>
                                      </p:to>
                                    </p:set>
                                    <p:anim calcmode="lin" valueType="num">
                                      <p:cBhvr additive="base">
                                        <p:cTn id="25" dur="500" fill="hold"/>
                                        <p:tgtEl>
                                          <p:spTgt spid="14342"/>
                                        </p:tgtEl>
                                        <p:attrNameLst>
                                          <p:attrName>ppt_x</p:attrName>
                                        </p:attrNameLst>
                                      </p:cBhvr>
                                      <p:tavLst>
                                        <p:tav tm="0">
                                          <p:val>
                                            <p:strVal val="#ppt_x"/>
                                          </p:val>
                                        </p:tav>
                                        <p:tav tm="100000">
                                          <p:val>
                                            <p:strVal val="#ppt_x"/>
                                          </p:val>
                                        </p:tav>
                                      </p:tavLst>
                                    </p:anim>
                                    <p:anim calcmode="lin" valueType="num">
                                      <p:cBhvr additive="base">
                                        <p:cTn id="26" dur="500" fill="hold"/>
                                        <p:tgtEl>
                                          <p:spTgt spid="1434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343"/>
                                        </p:tgtEl>
                                        <p:attrNameLst>
                                          <p:attrName>style.visibility</p:attrName>
                                        </p:attrNameLst>
                                      </p:cBhvr>
                                      <p:to>
                                        <p:strVal val="visible"/>
                                      </p:to>
                                    </p:set>
                                    <p:anim calcmode="lin" valueType="num">
                                      <p:cBhvr additive="base">
                                        <p:cTn id="29" dur="500" fill="hold"/>
                                        <p:tgtEl>
                                          <p:spTgt spid="14343"/>
                                        </p:tgtEl>
                                        <p:attrNameLst>
                                          <p:attrName>ppt_x</p:attrName>
                                        </p:attrNameLst>
                                      </p:cBhvr>
                                      <p:tavLst>
                                        <p:tav tm="0">
                                          <p:val>
                                            <p:strVal val="#ppt_x"/>
                                          </p:val>
                                        </p:tav>
                                        <p:tav tm="100000">
                                          <p:val>
                                            <p:strVal val="#ppt_x"/>
                                          </p:val>
                                        </p:tav>
                                      </p:tavLst>
                                    </p:anim>
                                    <p:anim calcmode="lin" valueType="num">
                                      <p:cBhvr additive="base">
                                        <p:cTn id="30" dur="500" fill="hold"/>
                                        <p:tgtEl>
                                          <p:spTgt spid="1434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344"/>
                                        </p:tgtEl>
                                        <p:attrNameLst>
                                          <p:attrName>style.visibility</p:attrName>
                                        </p:attrNameLst>
                                      </p:cBhvr>
                                      <p:to>
                                        <p:strVal val="visible"/>
                                      </p:to>
                                    </p:set>
                                    <p:anim calcmode="lin" valueType="num">
                                      <p:cBhvr additive="base">
                                        <p:cTn id="33" dur="500" fill="hold"/>
                                        <p:tgtEl>
                                          <p:spTgt spid="14344"/>
                                        </p:tgtEl>
                                        <p:attrNameLst>
                                          <p:attrName>ppt_x</p:attrName>
                                        </p:attrNameLst>
                                      </p:cBhvr>
                                      <p:tavLst>
                                        <p:tav tm="0">
                                          <p:val>
                                            <p:strVal val="#ppt_x"/>
                                          </p:val>
                                        </p:tav>
                                        <p:tav tm="100000">
                                          <p:val>
                                            <p:strVal val="#ppt_x"/>
                                          </p:val>
                                        </p:tav>
                                      </p:tavLst>
                                    </p:anim>
                                    <p:anim calcmode="lin" valueType="num">
                                      <p:cBhvr additive="base">
                                        <p:cTn id="34" dur="500" fill="hold"/>
                                        <p:tgtEl>
                                          <p:spTgt spid="1434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345"/>
                                        </p:tgtEl>
                                        <p:attrNameLst>
                                          <p:attrName>style.visibility</p:attrName>
                                        </p:attrNameLst>
                                      </p:cBhvr>
                                      <p:to>
                                        <p:strVal val="visible"/>
                                      </p:to>
                                    </p:set>
                                    <p:anim calcmode="lin" valueType="num">
                                      <p:cBhvr additive="base">
                                        <p:cTn id="37" dur="500" fill="hold"/>
                                        <p:tgtEl>
                                          <p:spTgt spid="14345"/>
                                        </p:tgtEl>
                                        <p:attrNameLst>
                                          <p:attrName>ppt_x</p:attrName>
                                        </p:attrNameLst>
                                      </p:cBhvr>
                                      <p:tavLst>
                                        <p:tav tm="0">
                                          <p:val>
                                            <p:strVal val="#ppt_x"/>
                                          </p:val>
                                        </p:tav>
                                        <p:tav tm="100000">
                                          <p:val>
                                            <p:strVal val="#ppt_x"/>
                                          </p:val>
                                        </p:tav>
                                      </p:tavLst>
                                    </p:anim>
                                    <p:anim calcmode="lin" valueType="num">
                                      <p:cBhvr additive="base">
                                        <p:cTn id="38" dur="500" fill="hold"/>
                                        <p:tgtEl>
                                          <p:spTgt spid="1434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346"/>
                                        </p:tgtEl>
                                        <p:attrNameLst>
                                          <p:attrName>style.visibility</p:attrName>
                                        </p:attrNameLst>
                                      </p:cBhvr>
                                      <p:to>
                                        <p:strVal val="visible"/>
                                      </p:to>
                                    </p:set>
                                    <p:anim calcmode="lin" valueType="num">
                                      <p:cBhvr additive="base">
                                        <p:cTn id="41" dur="500" fill="hold"/>
                                        <p:tgtEl>
                                          <p:spTgt spid="14346"/>
                                        </p:tgtEl>
                                        <p:attrNameLst>
                                          <p:attrName>ppt_x</p:attrName>
                                        </p:attrNameLst>
                                      </p:cBhvr>
                                      <p:tavLst>
                                        <p:tav tm="0">
                                          <p:val>
                                            <p:strVal val="#ppt_x"/>
                                          </p:val>
                                        </p:tav>
                                        <p:tav tm="100000">
                                          <p:val>
                                            <p:strVal val="#ppt_x"/>
                                          </p:val>
                                        </p:tav>
                                      </p:tavLst>
                                    </p:anim>
                                    <p:anim calcmode="lin" valueType="num">
                                      <p:cBhvr additive="base">
                                        <p:cTn id="42" dur="500" fill="hold"/>
                                        <p:tgtEl>
                                          <p:spTgt spid="1434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347"/>
                                        </p:tgtEl>
                                        <p:attrNameLst>
                                          <p:attrName>style.visibility</p:attrName>
                                        </p:attrNameLst>
                                      </p:cBhvr>
                                      <p:to>
                                        <p:strVal val="visible"/>
                                      </p:to>
                                    </p:set>
                                    <p:anim calcmode="lin" valueType="num">
                                      <p:cBhvr additive="base">
                                        <p:cTn id="45" dur="500" fill="hold"/>
                                        <p:tgtEl>
                                          <p:spTgt spid="14347"/>
                                        </p:tgtEl>
                                        <p:attrNameLst>
                                          <p:attrName>ppt_x</p:attrName>
                                        </p:attrNameLst>
                                      </p:cBhvr>
                                      <p:tavLst>
                                        <p:tav tm="0">
                                          <p:val>
                                            <p:strVal val="#ppt_x"/>
                                          </p:val>
                                        </p:tav>
                                        <p:tav tm="100000">
                                          <p:val>
                                            <p:strVal val="#ppt_x"/>
                                          </p:val>
                                        </p:tav>
                                      </p:tavLst>
                                    </p:anim>
                                    <p:anim calcmode="lin" valueType="num">
                                      <p:cBhvr additive="base">
                                        <p:cTn id="46" dur="500" fill="hold"/>
                                        <p:tgtEl>
                                          <p:spTgt spid="1434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348"/>
                                        </p:tgtEl>
                                        <p:attrNameLst>
                                          <p:attrName>style.visibility</p:attrName>
                                        </p:attrNameLst>
                                      </p:cBhvr>
                                      <p:to>
                                        <p:strVal val="visible"/>
                                      </p:to>
                                    </p:set>
                                    <p:anim calcmode="lin" valueType="num">
                                      <p:cBhvr additive="base">
                                        <p:cTn id="49" dur="500" fill="hold"/>
                                        <p:tgtEl>
                                          <p:spTgt spid="14348"/>
                                        </p:tgtEl>
                                        <p:attrNameLst>
                                          <p:attrName>ppt_x</p:attrName>
                                        </p:attrNameLst>
                                      </p:cBhvr>
                                      <p:tavLst>
                                        <p:tav tm="0">
                                          <p:val>
                                            <p:strVal val="#ppt_x"/>
                                          </p:val>
                                        </p:tav>
                                        <p:tav tm="100000">
                                          <p:val>
                                            <p:strVal val="#ppt_x"/>
                                          </p:val>
                                        </p:tav>
                                      </p:tavLst>
                                    </p:anim>
                                    <p:anim calcmode="lin" valueType="num">
                                      <p:cBhvr additive="base">
                                        <p:cTn id="50" dur="500" fill="hold"/>
                                        <p:tgtEl>
                                          <p:spTgt spid="1434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349"/>
                                        </p:tgtEl>
                                        <p:attrNameLst>
                                          <p:attrName>style.visibility</p:attrName>
                                        </p:attrNameLst>
                                      </p:cBhvr>
                                      <p:to>
                                        <p:strVal val="visible"/>
                                      </p:to>
                                    </p:set>
                                    <p:anim calcmode="lin" valueType="num">
                                      <p:cBhvr additive="base">
                                        <p:cTn id="53" dur="500" fill="hold"/>
                                        <p:tgtEl>
                                          <p:spTgt spid="14349"/>
                                        </p:tgtEl>
                                        <p:attrNameLst>
                                          <p:attrName>ppt_x</p:attrName>
                                        </p:attrNameLst>
                                      </p:cBhvr>
                                      <p:tavLst>
                                        <p:tav tm="0">
                                          <p:val>
                                            <p:strVal val="#ppt_x"/>
                                          </p:val>
                                        </p:tav>
                                        <p:tav tm="100000">
                                          <p:val>
                                            <p:strVal val="#ppt_x"/>
                                          </p:val>
                                        </p:tav>
                                      </p:tavLst>
                                    </p:anim>
                                    <p:anim calcmode="lin" valueType="num">
                                      <p:cBhvr additive="base">
                                        <p:cTn id="54" dur="500" fill="hold"/>
                                        <p:tgtEl>
                                          <p:spTgt spid="1434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350"/>
                                        </p:tgtEl>
                                        <p:attrNameLst>
                                          <p:attrName>style.visibility</p:attrName>
                                        </p:attrNameLst>
                                      </p:cBhvr>
                                      <p:to>
                                        <p:strVal val="visible"/>
                                      </p:to>
                                    </p:set>
                                    <p:anim calcmode="lin" valueType="num">
                                      <p:cBhvr additive="base">
                                        <p:cTn id="57" dur="500" fill="hold"/>
                                        <p:tgtEl>
                                          <p:spTgt spid="14350"/>
                                        </p:tgtEl>
                                        <p:attrNameLst>
                                          <p:attrName>ppt_x</p:attrName>
                                        </p:attrNameLst>
                                      </p:cBhvr>
                                      <p:tavLst>
                                        <p:tav tm="0">
                                          <p:val>
                                            <p:strVal val="#ppt_x"/>
                                          </p:val>
                                        </p:tav>
                                        <p:tav tm="100000">
                                          <p:val>
                                            <p:strVal val="#ppt_x"/>
                                          </p:val>
                                        </p:tav>
                                      </p:tavLst>
                                    </p:anim>
                                    <p:anim calcmode="lin" valueType="num">
                                      <p:cBhvr additive="base">
                                        <p:cTn id="58" dur="500" fill="hold"/>
                                        <p:tgtEl>
                                          <p:spTgt spid="1435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351"/>
                                        </p:tgtEl>
                                        <p:attrNameLst>
                                          <p:attrName>style.visibility</p:attrName>
                                        </p:attrNameLst>
                                      </p:cBhvr>
                                      <p:to>
                                        <p:strVal val="visible"/>
                                      </p:to>
                                    </p:set>
                                    <p:anim calcmode="lin" valueType="num">
                                      <p:cBhvr additive="base">
                                        <p:cTn id="61" dur="500" fill="hold"/>
                                        <p:tgtEl>
                                          <p:spTgt spid="14351"/>
                                        </p:tgtEl>
                                        <p:attrNameLst>
                                          <p:attrName>ppt_x</p:attrName>
                                        </p:attrNameLst>
                                      </p:cBhvr>
                                      <p:tavLst>
                                        <p:tav tm="0">
                                          <p:val>
                                            <p:strVal val="#ppt_x"/>
                                          </p:val>
                                        </p:tav>
                                        <p:tav tm="100000">
                                          <p:val>
                                            <p:strVal val="#ppt_x"/>
                                          </p:val>
                                        </p:tav>
                                      </p:tavLst>
                                    </p:anim>
                                    <p:anim calcmode="lin" valueType="num">
                                      <p:cBhvr additive="base">
                                        <p:cTn id="62" dur="500" fill="hold"/>
                                        <p:tgtEl>
                                          <p:spTgt spid="1435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352"/>
                                        </p:tgtEl>
                                        <p:attrNameLst>
                                          <p:attrName>style.visibility</p:attrName>
                                        </p:attrNameLst>
                                      </p:cBhvr>
                                      <p:to>
                                        <p:strVal val="visible"/>
                                      </p:to>
                                    </p:set>
                                    <p:anim calcmode="lin" valueType="num">
                                      <p:cBhvr additive="base">
                                        <p:cTn id="65" dur="500" fill="hold"/>
                                        <p:tgtEl>
                                          <p:spTgt spid="14352"/>
                                        </p:tgtEl>
                                        <p:attrNameLst>
                                          <p:attrName>ppt_x</p:attrName>
                                        </p:attrNameLst>
                                      </p:cBhvr>
                                      <p:tavLst>
                                        <p:tav tm="0">
                                          <p:val>
                                            <p:strVal val="#ppt_x"/>
                                          </p:val>
                                        </p:tav>
                                        <p:tav tm="100000">
                                          <p:val>
                                            <p:strVal val="#ppt_x"/>
                                          </p:val>
                                        </p:tav>
                                      </p:tavLst>
                                    </p:anim>
                                    <p:anim calcmode="lin" valueType="num">
                                      <p:cBhvr additive="base">
                                        <p:cTn id="66" dur="500" fill="hold"/>
                                        <p:tgtEl>
                                          <p:spTgt spid="1435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4368"/>
                                        </p:tgtEl>
                                        <p:attrNameLst>
                                          <p:attrName>style.visibility</p:attrName>
                                        </p:attrNameLst>
                                      </p:cBhvr>
                                      <p:to>
                                        <p:strVal val="visible"/>
                                      </p:to>
                                    </p:set>
                                    <p:anim calcmode="lin" valueType="num">
                                      <p:cBhvr additive="base">
                                        <p:cTn id="69" dur="500" fill="hold"/>
                                        <p:tgtEl>
                                          <p:spTgt spid="14368"/>
                                        </p:tgtEl>
                                        <p:attrNameLst>
                                          <p:attrName>ppt_x</p:attrName>
                                        </p:attrNameLst>
                                      </p:cBhvr>
                                      <p:tavLst>
                                        <p:tav tm="0">
                                          <p:val>
                                            <p:strVal val="#ppt_x"/>
                                          </p:val>
                                        </p:tav>
                                        <p:tav tm="100000">
                                          <p:val>
                                            <p:strVal val="#ppt_x"/>
                                          </p:val>
                                        </p:tav>
                                      </p:tavLst>
                                    </p:anim>
                                    <p:anim calcmode="lin" valueType="num">
                                      <p:cBhvr additive="base">
                                        <p:cTn id="70" dur="500" fill="hold"/>
                                        <p:tgtEl>
                                          <p:spTgt spid="14368"/>
                                        </p:tgtEl>
                                        <p:attrNameLst>
                                          <p:attrName>ppt_y</p:attrName>
                                        </p:attrNameLst>
                                      </p:cBhvr>
                                      <p:tavLst>
                                        <p:tav tm="0">
                                          <p:val>
                                            <p:strVal val="1+#ppt_h/2"/>
                                          </p:val>
                                        </p:tav>
                                        <p:tav tm="100000">
                                          <p:val>
                                            <p:strVal val="#ppt_y"/>
                                          </p:val>
                                        </p:tav>
                                      </p:tavLst>
                                    </p:anim>
                                  </p:childTnLst>
                                </p:cTn>
                              </p:par>
                            </p:childTnLst>
                          </p:cTn>
                        </p:par>
                        <p:par>
                          <p:cTn id="71" fill="hold" nodeType="afterGroup">
                            <p:stCondLst>
                              <p:cond delay="3100"/>
                            </p:stCondLst>
                            <p:childTnLst>
                              <p:par>
                                <p:cTn id="72" presetID="2" presetClass="entr" presetSubtype="4" fill="hold" nodeType="afterEffect">
                                  <p:stCondLst>
                                    <p:cond delay="300"/>
                                  </p:stCondLst>
                                  <p:childTnLst>
                                    <p:set>
                                      <p:cBhvr>
                                        <p:cTn id="73" dur="1" fill="hold">
                                          <p:stCondLst>
                                            <p:cond delay="0"/>
                                          </p:stCondLst>
                                        </p:cTn>
                                        <p:tgtEl>
                                          <p:spTgt spid="14354"/>
                                        </p:tgtEl>
                                        <p:attrNameLst>
                                          <p:attrName>style.visibility</p:attrName>
                                        </p:attrNameLst>
                                      </p:cBhvr>
                                      <p:to>
                                        <p:strVal val="visible"/>
                                      </p:to>
                                    </p:set>
                                    <p:anim calcmode="lin" valueType="num">
                                      <p:cBhvr additive="base">
                                        <p:cTn id="74" dur="500" fill="hold"/>
                                        <p:tgtEl>
                                          <p:spTgt spid="14354"/>
                                        </p:tgtEl>
                                        <p:attrNameLst>
                                          <p:attrName>ppt_x</p:attrName>
                                        </p:attrNameLst>
                                      </p:cBhvr>
                                      <p:tavLst>
                                        <p:tav tm="0">
                                          <p:val>
                                            <p:strVal val="#ppt_x"/>
                                          </p:val>
                                        </p:tav>
                                        <p:tav tm="100000">
                                          <p:val>
                                            <p:strVal val="#ppt_x"/>
                                          </p:val>
                                        </p:tav>
                                      </p:tavLst>
                                    </p:anim>
                                    <p:anim calcmode="lin" valueType="num">
                                      <p:cBhvr additive="base">
                                        <p:cTn id="75" dur="500" fill="hold"/>
                                        <p:tgtEl>
                                          <p:spTgt spid="14354"/>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4355"/>
                                        </p:tgtEl>
                                        <p:attrNameLst>
                                          <p:attrName>style.visibility</p:attrName>
                                        </p:attrNameLst>
                                      </p:cBhvr>
                                      <p:to>
                                        <p:strVal val="visible"/>
                                      </p:to>
                                    </p:set>
                                    <p:anim calcmode="lin" valueType="num">
                                      <p:cBhvr additive="base">
                                        <p:cTn id="78" dur="500" fill="hold"/>
                                        <p:tgtEl>
                                          <p:spTgt spid="14355"/>
                                        </p:tgtEl>
                                        <p:attrNameLst>
                                          <p:attrName>ppt_x</p:attrName>
                                        </p:attrNameLst>
                                      </p:cBhvr>
                                      <p:tavLst>
                                        <p:tav tm="0">
                                          <p:val>
                                            <p:strVal val="#ppt_x"/>
                                          </p:val>
                                        </p:tav>
                                        <p:tav tm="100000">
                                          <p:val>
                                            <p:strVal val="#ppt_x"/>
                                          </p:val>
                                        </p:tav>
                                      </p:tavLst>
                                    </p:anim>
                                    <p:anim calcmode="lin" valueType="num">
                                      <p:cBhvr additive="base">
                                        <p:cTn id="79" dur="500" fill="hold"/>
                                        <p:tgtEl>
                                          <p:spTgt spid="14355"/>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14356"/>
                                        </p:tgtEl>
                                        <p:attrNameLst>
                                          <p:attrName>style.visibility</p:attrName>
                                        </p:attrNameLst>
                                      </p:cBhvr>
                                      <p:to>
                                        <p:strVal val="visible"/>
                                      </p:to>
                                    </p:set>
                                    <p:anim calcmode="lin" valueType="num">
                                      <p:cBhvr additive="base">
                                        <p:cTn id="82" dur="500" fill="hold"/>
                                        <p:tgtEl>
                                          <p:spTgt spid="14356"/>
                                        </p:tgtEl>
                                        <p:attrNameLst>
                                          <p:attrName>ppt_x</p:attrName>
                                        </p:attrNameLst>
                                      </p:cBhvr>
                                      <p:tavLst>
                                        <p:tav tm="0">
                                          <p:val>
                                            <p:strVal val="#ppt_x"/>
                                          </p:val>
                                        </p:tav>
                                        <p:tav tm="100000">
                                          <p:val>
                                            <p:strVal val="#ppt_x"/>
                                          </p:val>
                                        </p:tav>
                                      </p:tavLst>
                                    </p:anim>
                                    <p:anim calcmode="lin" valueType="num">
                                      <p:cBhvr additive="base">
                                        <p:cTn id="83" dur="500" fill="hold"/>
                                        <p:tgtEl>
                                          <p:spTgt spid="14356"/>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14357"/>
                                        </p:tgtEl>
                                        <p:attrNameLst>
                                          <p:attrName>style.visibility</p:attrName>
                                        </p:attrNameLst>
                                      </p:cBhvr>
                                      <p:to>
                                        <p:strVal val="visible"/>
                                      </p:to>
                                    </p:set>
                                    <p:anim calcmode="lin" valueType="num">
                                      <p:cBhvr additive="base">
                                        <p:cTn id="86" dur="500" fill="hold"/>
                                        <p:tgtEl>
                                          <p:spTgt spid="14357"/>
                                        </p:tgtEl>
                                        <p:attrNameLst>
                                          <p:attrName>ppt_x</p:attrName>
                                        </p:attrNameLst>
                                      </p:cBhvr>
                                      <p:tavLst>
                                        <p:tav tm="0">
                                          <p:val>
                                            <p:strVal val="#ppt_x"/>
                                          </p:val>
                                        </p:tav>
                                        <p:tav tm="100000">
                                          <p:val>
                                            <p:strVal val="#ppt_x"/>
                                          </p:val>
                                        </p:tav>
                                      </p:tavLst>
                                    </p:anim>
                                    <p:anim calcmode="lin" valueType="num">
                                      <p:cBhvr additive="base">
                                        <p:cTn id="87" dur="500" fill="hold"/>
                                        <p:tgtEl>
                                          <p:spTgt spid="14357"/>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14358"/>
                                        </p:tgtEl>
                                        <p:attrNameLst>
                                          <p:attrName>style.visibility</p:attrName>
                                        </p:attrNameLst>
                                      </p:cBhvr>
                                      <p:to>
                                        <p:strVal val="visible"/>
                                      </p:to>
                                    </p:set>
                                    <p:anim calcmode="lin" valueType="num">
                                      <p:cBhvr additive="base">
                                        <p:cTn id="90" dur="500" fill="hold"/>
                                        <p:tgtEl>
                                          <p:spTgt spid="14358"/>
                                        </p:tgtEl>
                                        <p:attrNameLst>
                                          <p:attrName>ppt_x</p:attrName>
                                        </p:attrNameLst>
                                      </p:cBhvr>
                                      <p:tavLst>
                                        <p:tav tm="0">
                                          <p:val>
                                            <p:strVal val="#ppt_x"/>
                                          </p:val>
                                        </p:tav>
                                        <p:tav tm="100000">
                                          <p:val>
                                            <p:strVal val="#ppt_x"/>
                                          </p:val>
                                        </p:tav>
                                      </p:tavLst>
                                    </p:anim>
                                    <p:anim calcmode="lin" valueType="num">
                                      <p:cBhvr additive="base">
                                        <p:cTn id="91" dur="500" fill="hold"/>
                                        <p:tgtEl>
                                          <p:spTgt spid="14358"/>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14359"/>
                                        </p:tgtEl>
                                        <p:attrNameLst>
                                          <p:attrName>style.visibility</p:attrName>
                                        </p:attrNameLst>
                                      </p:cBhvr>
                                      <p:to>
                                        <p:strVal val="visible"/>
                                      </p:to>
                                    </p:set>
                                    <p:anim calcmode="lin" valueType="num">
                                      <p:cBhvr additive="base">
                                        <p:cTn id="94" dur="500" fill="hold"/>
                                        <p:tgtEl>
                                          <p:spTgt spid="14359"/>
                                        </p:tgtEl>
                                        <p:attrNameLst>
                                          <p:attrName>ppt_x</p:attrName>
                                        </p:attrNameLst>
                                      </p:cBhvr>
                                      <p:tavLst>
                                        <p:tav tm="0">
                                          <p:val>
                                            <p:strVal val="#ppt_x"/>
                                          </p:val>
                                        </p:tav>
                                        <p:tav tm="100000">
                                          <p:val>
                                            <p:strVal val="#ppt_x"/>
                                          </p:val>
                                        </p:tav>
                                      </p:tavLst>
                                    </p:anim>
                                    <p:anim calcmode="lin" valueType="num">
                                      <p:cBhvr additive="base">
                                        <p:cTn id="95" dur="500" fill="hold"/>
                                        <p:tgtEl>
                                          <p:spTgt spid="14359"/>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14360"/>
                                        </p:tgtEl>
                                        <p:attrNameLst>
                                          <p:attrName>style.visibility</p:attrName>
                                        </p:attrNameLst>
                                      </p:cBhvr>
                                      <p:to>
                                        <p:strVal val="visible"/>
                                      </p:to>
                                    </p:set>
                                    <p:anim calcmode="lin" valueType="num">
                                      <p:cBhvr additive="base">
                                        <p:cTn id="98" dur="500" fill="hold"/>
                                        <p:tgtEl>
                                          <p:spTgt spid="14360"/>
                                        </p:tgtEl>
                                        <p:attrNameLst>
                                          <p:attrName>ppt_x</p:attrName>
                                        </p:attrNameLst>
                                      </p:cBhvr>
                                      <p:tavLst>
                                        <p:tav tm="0">
                                          <p:val>
                                            <p:strVal val="#ppt_x"/>
                                          </p:val>
                                        </p:tav>
                                        <p:tav tm="100000">
                                          <p:val>
                                            <p:strVal val="#ppt_x"/>
                                          </p:val>
                                        </p:tav>
                                      </p:tavLst>
                                    </p:anim>
                                    <p:anim calcmode="lin" valueType="num">
                                      <p:cBhvr additive="base">
                                        <p:cTn id="99" dur="500" fill="hold"/>
                                        <p:tgtEl>
                                          <p:spTgt spid="14360"/>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14361"/>
                                        </p:tgtEl>
                                        <p:attrNameLst>
                                          <p:attrName>style.visibility</p:attrName>
                                        </p:attrNameLst>
                                      </p:cBhvr>
                                      <p:to>
                                        <p:strVal val="visible"/>
                                      </p:to>
                                    </p:set>
                                    <p:anim calcmode="lin" valueType="num">
                                      <p:cBhvr additive="base">
                                        <p:cTn id="102" dur="500" fill="hold"/>
                                        <p:tgtEl>
                                          <p:spTgt spid="14361"/>
                                        </p:tgtEl>
                                        <p:attrNameLst>
                                          <p:attrName>ppt_x</p:attrName>
                                        </p:attrNameLst>
                                      </p:cBhvr>
                                      <p:tavLst>
                                        <p:tav tm="0">
                                          <p:val>
                                            <p:strVal val="#ppt_x"/>
                                          </p:val>
                                        </p:tav>
                                        <p:tav tm="100000">
                                          <p:val>
                                            <p:strVal val="#ppt_x"/>
                                          </p:val>
                                        </p:tav>
                                      </p:tavLst>
                                    </p:anim>
                                    <p:anim calcmode="lin" valueType="num">
                                      <p:cBhvr additive="base">
                                        <p:cTn id="103" dur="500" fill="hold"/>
                                        <p:tgtEl>
                                          <p:spTgt spid="14361"/>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4362"/>
                                        </p:tgtEl>
                                        <p:attrNameLst>
                                          <p:attrName>style.visibility</p:attrName>
                                        </p:attrNameLst>
                                      </p:cBhvr>
                                      <p:to>
                                        <p:strVal val="visible"/>
                                      </p:to>
                                    </p:set>
                                    <p:anim calcmode="lin" valueType="num">
                                      <p:cBhvr additive="base">
                                        <p:cTn id="106" dur="500" fill="hold"/>
                                        <p:tgtEl>
                                          <p:spTgt spid="14362"/>
                                        </p:tgtEl>
                                        <p:attrNameLst>
                                          <p:attrName>ppt_x</p:attrName>
                                        </p:attrNameLst>
                                      </p:cBhvr>
                                      <p:tavLst>
                                        <p:tav tm="0">
                                          <p:val>
                                            <p:strVal val="#ppt_x"/>
                                          </p:val>
                                        </p:tav>
                                        <p:tav tm="100000">
                                          <p:val>
                                            <p:strVal val="#ppt_x"/>
                                          </p:val>
                                        </p:tav>
                                      </p:tavLst>
                                    </p:anim>
                                    <p:anim calcmode="lin" valueType="num">
                                      <p:cBhvr additive="base">
                                        <p:cTn id="107" dur="500" fill="hold"/>
                                        <p:tgtEl>
                                          <p:spTgt spid="14362"/>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4363"/>
                                        </p:tgtEl>
                                        <p:attrNameLst>
                                          <p:attrName>style.visibility</p:attrName>
                                        </p:attrNameLst>
                                      </p:cBhvr>
                                      <p:to>
                                        <p:strVal val="visible"/>
                                      </p:to>
                                    </p:set>
                                    <p:anim calcmode="lin" valueType="num">
                                      <p:cBhvr additive="base">
                                        <p:cTn id="110" dur="500" fill="hold"/>
                                        <p:tgtEl>
                                          <p:spTgt spid="14363"/>
                                        </p:tgtEl>
                                        <p:attrNameLst>
                                          <p:attrName>ppt_x</p:attrName>
                                        </p:attrNameLst>
                                      </p:cBhvr>
                                      <p:tavLst>
                                        <p:tav tm="0">
                                          <p:val>
                                            <p:strVal val="#ppt_x"/>
                                          </p:val>
                                        </p:tav>
                                        <p:tav tm="100000">
                                          <p:val>
                                            <p:strVal val="#ppt_x"/>
                                          </p:val>
                                        </p:tav>
                                      </p:tavLst>
                                    </p:anim>
                                    <p:anim calcmode="lin" valueType="num">
                                      <p:cBhvr additive="base">
                                        <p:cTn id="111" dur="500" fill="hold"/>
                                        <p:tgtEl>
                                          <p:spTgt spid="14363"/>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14364"/>
                                        </p:tgtEl>
                                        <p:attrNameLst>
                                          <p:attrName>style.visibility</p:attrName>
                                        </p:attrNameLst>
                                      </p:cBhvr>
                                      <p:to>
                                        <p:strVal val="visible"/>
                                      </p:to>
                                    </p:set>
                                    <p:anim calcmode="lin" valueType="num">
                                      <p:cBhvr additive="base">
                                        <p:cTn id="114" dur="500" fill="hold"/>
                                        <p:tgtEl>
                                          <p:spTgt spid="14364"/>
                                        </p:tgtEl>
                                        <p:attrNameLst>
                                          <p:attrName>ppt_x</p:attrName>
                                        </p:attrNameLst>
                                      </p:cBhvr>
                                      <p:tavLst>
                                        <p:tav tm="0">
                                          <p:val>
                                            <p:strVal val="#ppt_x"/>
                                          </p:val>
                                        </p:tav>
                                        <p:tav tm="100000">
                                          <p:val>
                                            <p:strVal val="#ppt_x"/>
                                          </p:val>
                                        </p:tav>
                                      </p:tavLst>
                                    </p:anim>
                                    <p:anim calcmode="lin" valueType="num">
                                      <p:cBhvr additive="base">
                                        <p:cTn id="115" dur="500" fill="hold"/>
                                        <p:tgtEl>
                                          <p:spTgt spid="14364"/>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14365"/>
                                        </p:tgtEl>
                                        <p:attrNameLst>
                                          <p:attrName>style.visibility</p:attrName>
                                        </p:attrNameLst>
                                      </p:cBhvr>
                                      <p:to>
                                        <p:strVal val="visible"/>
                                      </p:to>
                                    </p:set>
                                    <p:anim calcmode="lin" valueType="num">
                                      <p:cBhvr additive="base">
                                        <p:cTn id="118" dur="500" fill="hold"/>
                                        <p:tgtEl>
                                          <p:spTgt spid="14365"/>
                                        </p:tgtEl>
                                        <p:attrNameLst>
                                          <p:attrName>ppt_x</p:attrName>
                                        </p:attrNameLst>
                                      </p:cBhvr>
                                      <p:tavLst>
                                        <p:tav tm="0">
                                          <p:val>
                                            <p:strVal val="#ppt_x"/>
                                          </p:val>
                                        </p:tav>
                                        <p:tav tm="100000">
                                          <p:val>
                                            <p:strVal val="#ppt_x"/>
                                          </p:val>
                                        </p:tav>
                                      </p:tavLst>
                                    </p:anim>
                                    <p:anim calcmode="lin" valueType="num">
                                      <p:cBhvr additive="base">
                                        <p:cTn id="119" dur="500" fill="hold"/>
                                        <p:tgtEl>
                                          <p:spTgt spid="14365"/>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14366"/>
                                        </p:tgtEl>
                                        <p:attrNameLst>
                                          <p:attrName>style.visibility</p:attrName>
                                        </p:attrNameLst>
                                      </p:cBhvr>
                                      <p:to>
                                        <p:strVal val="visible"/>
                                      </p:to>
                                    </p:set>
                                    <p:anim calcmode="lin" valueType="num">
                                      <p:cBhvr additive="base">
                                        <p:cTn id="122" dur="500" fill="hold"/>
                                        <p:tgtEl>
                                          <p:spTgt spid="14366"/>
                                        </p:tgtEl>
                                        <p:attrNameLst>
                                          <p:attrName>ppt_x</p:attrName>
                                        </p:attrNameLst>
                                      </p:cBhvr>
                                      <p:tavLst>
                                        <p:tav tm="0">
                                          <p:val>
                                            <p:strVal val="#ppt_x"/>
                                          </p:val>
                                        </p:tav>
                                        <p:tav tm="100000">
                                          <p:val>
                                            <p:strVal val="#ppt_x"/>
                                          </p:val>
                                        </p:tav>
                                      </p:tavLst>
                                    </p:anim>
                                    <p:anim calcmode="lin" valueType="num">
                                      <p:cBhvr additive="base">
                                        <p:cTn id="123" dur="500" fill="hold"/>
                                        <p:tgtEl>
                                          <p:spTgt spid="14366"/>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14367"/>
                                        </p:tgtEl>
                                        <p:attrNameLst>
                                          <p:attrName>style.visibility</p:attrName>
                                        </p:attrNameLst>
                                      </p:cBhvr>
                                      <p:to>
                                        <p:strVal val="visible"/>
                                      </p:to>
                                    </p:set>
                                    <p:anim calcmode="lin" valueType="num">
                                      <p:cBhvr additive="base">
                                        <p:cTn id="126" dur="500" fill="hold"/>
                                        <p:tgtEl>
                                          <p:spTgt spid="14367"/>
                                        </p:tgtEl>
                                        <p:attrNameLst>
                                          <p:attrName>ppt_x</p:attrName>
                                        </p:attrNameLst>
                                      </p:cBhvr>
                                      <p:tavLst>
                                        <p:tav tm="0">
                                          <p:val>
                                            <p:strVal val="#ppt_x"/>
                                          </p:val>
                                        </p:tav>
                                        <p:tav tm="100000">
                                          <p:val>
                                            <p:strVal val="#ppt_x"/>
                                          </p:val>
                                        </p:tav>
                                      </p:tavLst>
                                    </p:anim>
                                    <p:anim calcmode="lin" valueType="num">
                                      <p:cBhvr additive="base">
                                        <p:cTn id="127" dur="500" fill="hold"/>
                                        <p:tgtEl>
                                          <p:spTgt spid="14367"/>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14370"/>
                                        </p:tgtEl>
                                        <p:attrNameLst>
                                          <p:attrName>style.visibility</p:attrName>
                                        </p:attrNameLst>
                                      </p:cBhvr>
                                      <p:to>
                                        <p:strVal val="visible"/>
                                      </p:to>
                                    </p:set>
                                    <p:anim calcmode="lin" valueType="num">
                                      <p:cBhvr additive="base">
                                        <p:cTn id="130" dur="500" fill="hold"/>
                                        <p:tgtEl>
                                          <p:spTgt spid="14370"/>
                                        </p:tgtEl>
                                        <p:attrNameLst>
                                          <p:attrName>ppt_x</p:attrName>
                                        </p:attrNameLst>
                                      </p:cBhvr>
                                      <p:tavLst>
                                        <p:tav tm="0">
                                          <p:val>
                                            <p:strVal val="#ppt_x"/>
                                          </p:val>
                                        </p:tav>
                                        <p:tav tm="100000">
                                          <p:val>
                                            <p:strVal val="#ppt_x"/>
                                          </p:val>
                                        </p:tav>
                                      </p:tavLst>
                                    </p:anim>
                                    <p:anim calcmode="lin" valueType="num">
                                      <p:cBhvr additive="base">
                                        <p:cTn id="131" dur="500" fill="hold"/>
                                        <p:tgtEl>
                                          <p:spTgt spid="14370"/>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14372"/>
                                        </p:tgtEl>
                                        <p:attrNameLst>
                                          <p:attrName>style.visibility</p:attrName>
                                        </p:attrNameLst>
                                      </p:cBhvr>
                                      <p:to>
                                        <p:strVal val="visible"/>
                                      </p:to>
                                    </p:set>
                                    <p:anim calcmode="lin" valueType="num">
                                      <p:cBhvr additive="base">
                                        <p:cTn id="134" dur="500" fill="hold"/>
                                        <p:tgtEl>
                                          <p:spTgt spid="14372"/>
                                        </p:tgtEl>
                                        <p:attrNameLst>
                                          <p:attrName>ppt_x</p:attrName>
                                        </p:attrNameLst>
                                      </p:cBhvr>
                                      <p:tavLst>
                                        <p:tav tm="0">
                                          <p:val>
                                            <p:strVal val="#ppt_x"/>
                                          </p:val>
                                        </p:tav>
                                        <p:tav tm="100000">
                                          <p:val>
                                            <p:strVal val="#ppt_x"/>
                                          </p:val>
                                        </p:tav>
                                      </p:tavLst>
                                    </p:anim>
                                    <p:anim calcmode="lin" valueType="num">
                                      <p:cBhvr additive="base">
                                        <p:cTn id="135" dur="500" fill="hold"/>
                                        <p:tgtEl>
                                          <p:spTgt spid="14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7" grpId="0" animBg="1"/>
      <p:bldP spid="14362" grpId="0" animBg="1"/>
      <p:bldP spid="14363" grpId="0" animBg="1"/>
      <p:bldP spid="14368" grpId="0" animBg="1"/>
      <p:bldP spid="14370" grpId="0" animBg="1"/>
      <p:bldP spid="1437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6" name="Line 66"/>
          <p:cNvSpPr>
            <a:spLocks noChangeShapeType="1"/>
          </p:cNvSpPr>
          <p:nvPr/>
        </p:nvSpPr>
        <p:spPr bwMode="auto">
          <a:xfrm>
            <a:off x="6877050" y="5948363"/>
            <a:ext cx="7191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5" name="Line 65"/>
          <p:cNvSpPr>
            <a:spLocks noChangeShapeType="1"/>
          </p:cNvSpPr>
          <p:nvPr/>
        </p:nvSpPr>
        <p:spPr bwMode="auto">
          <a:xfrm>
            <a:off x="5940425" y="5948363"/>
            <a:ext cx="5032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4" name="Line 64"/>
          <p:cNvSpPr>
            <a:spLocks noChangeShapeType="1"/>
          </p:cNvSpPr>
          <p:nvPr/>
        </p:nvSpPr>
        <p:spPr bwMode="auto">
          <a:xfrm>
            <a:off x="4859338" y="5948363"/>
            <a:ext cx="64928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3" name="Line 63"/>
          <p:cNvSpPr>
            <a:spLocks noChangeShapeType="1"/>
          </p:cNvSpPr>
          <p:nvPr/>
        </p:nvSpPr>
        <p:spPr bwMode="auto">
          <a:xfrm>
            <a:off x="6877050" y="5300663"/>
            <a:ext cx="7191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2" name="Line 62"/>
          <p:cNvSpPr>
            <a:spLocks noChangeShapeType="1"/>
          </p:cNvSpPr>
          <p:nvPr/>
        </p:nvSpPr>
        <p:spPr bwMode="auto">
          <a:xfrm>
            <a:off x="5940425" y="5300663"/>
            <a:ext cx="5032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1" name="Line 61"/>
          <p:cNvSpPr>
            <a:spLocks noChangeShapeType="1"/>
          </p:cNvSpPr>
          <p:nvPr/>
        </p:nvSpPr>
        <p:spPr bwMode="auto">
          <a:xfrm>
            <a:off x="4859338" y="5300663"/>
            <a:ext cx="64928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6" name="Line 56"/>
          <p:cNvSpPr>
            <a:spLocks noChangeShapeType="1"/>
          </p:cNvSpPr>
          <p:nvPr/>
        </p:nvSpPr>
        <p:spPr bwMode="auto">
          <a:xfrm flipH="1">
            <a:off x="7596188" y="4940300"/>
            <a:ext cx="0" cy="1008063"/>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5" name="Line 55"/>
          <p:cNvSpPr>
            <a:spLocks noChangeShapeType="1"/>
          </p:cNvSpPr>
          <p:nvPr/>
        </p:nvSpPr>
        <p:spPr bwMode="auto">
          <a:xfrm flipH="1">
            <a:off x="4859338" y="4940300"/>
            <a:ext cx="0" cy="1008063"/>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0" name="Line 50"/>
          <p:cNvSpPr>
            <a:spLocks noChangeShapeType="1"/>
          </p:cNvSpPr>
          <p:nvPr/>
        </p:nvSpPr>
        <p:spPr bwMode="auto">
          <a:xfrm>
            <a:off x="6516688" y="4076700"/>
            <a:ext cx="108108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2" name="Line 22"/>
          <p:cNvSpPr>
            <a:spLocks noChangeShapeType="1"/>
          </p:cNvSpPr>
          <p:nvPr/>
        </p:nvSpPr>
        <p:spPr bwMode="auto">
          <a:xfrm flipH="1" flipV="1">
            <a:off x="7165975" y="2925763"/>
            <a:ext cx="360363" cy="15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6" name="Line 26"/>
          <p:cNvSpPr>
            <a:spLocks noChangeShapeType="1"/>
          </p:cNvSpPr>
          <p:nvPr/>
        </p:nvSpPr>
        <p:spPr bwMode="auto">
          <a:xfrm>
            <a:off x="5653088" y="2925763"/>
            <a:ext cx="2889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9"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current</a:t>
            </a:r>
          </a:p>
        </p:txBody>
      </p:sp>
      <p:sp>
        <p:nvSpPr>
          <p:cNvPr id="45070" name="Text Box 6"/>
          <p:cNvSpPr txBox="1">
            <a:spLocks noChangeArrowheads="1"/>
          </p:cNvSpPr>
          <p:nvPr/>
        </p:nvSpPr>
        <p:spPr bwMode="auto">
          <a:xfrm>
            <a:off x="755650" y="1052513"/>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SERIES CIRCUIT</a:t>
            </a:r>
          </a:p>
        </p:txBody>
      </p:sp>
      <p:sp>
        <p:nvSpPr>
          <p:cNvPr id="45071" name="Text Box 7"/>
          <p:cNvSpPr txBox="1">
            <a:spLocks noChangeArrowheads="1"/>
          </p:cNvSpPr>
          <p:nvPr/>
        </p:nvSpPr>
        <p:spPr bwMode="auto">
          <a:xfrm>
            <a:off x="827088" y="3860800"/>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400" b="1">
                <a:solidFill>
                  <a:srgbClr val="66FF33"/>
                </a:solidFill>
                <a:latin typeface="Comic Sans MS" panose="030F0702030302020204" pitchFamily="66" charset="0"/>
              </a:rPr>
              <a:t>PARALLEL CIRCUIT</a:t>
            </a:r>
          </a:p>
        </p:txBody>
      </p:sp>
      <p:sp>
        <p:nvSpPr>
          <p:cNvPr id="15368" name="Text Box 8"/>
          <p:cNvSpPr txBox="1">
            <a:spLocks noChangeArrowheads="1"/>
          </p:cNvSpPr>
          <p:nvPr/>
        </p:nvSpPr>
        <p:spPr bwMode="auto">
          <a:xfrm>
            <a:off x="827088" y="1844675"/>
            <a:ext cx="33845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70000"/>
              </a:lnSpc>
              <a:spcBef>
                <a:spcPct val="50000"/>
              </a:spcBef>
              <a:buFontTx/>
              <a:buChar char="•"/>
            </a:pPr>
            <a:r>
              <a:rPr lang="en-GB" altLang="en-US" sz="2400">
                <a:solidFill>
                  <a:srgbClr val="66FF33"/>
                </a:solidFill>
                <a:latin typeface="Comic Sans MS" panose="030F0702030302020204" pitchFamily="66" charset="0"/>
              </a:rPr>
              <a:t>  current is the </a:t>
            </a:r>
            <a:r>
              <a:rPr lang="en-GB" altLang="en-US" sz="2400" b="1">
                <a:solidFill>
                  <a:srgbClr val="FFFF00"/>
                </a:solidFill>
                <a:latin typeface="Comic Sans MS" panose="030F0702030302020204" pitchFamily="66" charset="0"/>
              </a:rPr>
              <a:t>same</a:t>
            </a:r>
          </a:p>
          <a:p>
            <a:pPr>
              <a:lnSpc>
                <a:spcPct val="70000"/>
              </a:lnSpc>
              <a:spcBef>
                <a:spcPct val="50000"/>
              </a:spcBef>
            </a:pPr>
            <a:r>
              <a:rPr lang="en-GB" altLang="en-US" sz="2400">
                <a:solidFill>
                  <a:srgbClr val="66FF33"/>
                </a:solidFill>
                <a:latin typeface="Comic Sans MS" panose="030F0702030302020204" pitchFamily="66" charset="0"/>
              </a:rPr>
              <a:t>   at all points in the </a:t>
            </a:r>
          </a:p>
          <a:p>
            <a:pPr>
              <a:lnSpc>
                <a:spcPct val="70000"/>
              </a:lnSpc>
              <a:spcBef>
                <a:spcPct val="50000"/>
              </a:spcBef>
            </a:pPr>
            <a:r>
              <a:rPr lang="en-GB" altLang="en-US" sz="2400">
                <a:solidFill>
                  <a:srgbClr val="66FF33"/>
                </a:solidFill>
                <a:latin typeface="Comic Sans MS" panose="030F0702030302020204" pitchFamily="66" charset="0"/>
              </a:rPr>
              <a:t>   circuit.</a:t>
            </a:r>
          </a:p>
        </p:txBody>
      </p:sp>
      <p:sp>
        <p:nvSpPr>
          <p:cNvPr id="15369" name="Line 9"/>
          <p:cNvSpPr>
            <a:spLocks noChangeShapeType="1"/>
          </p:cNvSpPr>
          <p:nvPr/>
        </p:nvSpPr>
        <p:spPr bwMode="auto">
          <a:xfrm flipH="1">
            <a:off x="4789488" y="1412875"/>
            <a:ext cx="3175" cy="360363"/>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Line 10"/>
          <p:cNvSpPr>
            <a:spLocks noChangeShapeType="1"/>
          </p:cNvSpPr>
          <p:nvPr/>
        </p:nvSpPr>
        <p:spPr bwMode="auto">
          <a:xfrm flipH="1">
            <a:off x="4789488" y="2925763"/>
            <a:ext cx="431800" cy="15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a:off x="6445250" y="2925763"/>
            <a:ext cx="2889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AutoShape 16"/>
          <p:cNvSpPr>
            <a:spLocks noChangeArrowheads="1"/>
          </p:cNvSpPr>
          <p:nvPr/>
        </p:nvSpPr>
        <p:spPr bwMode="auto">
          <a:xfrm>
            <a:off x="5221288" y="2708275"/>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5377" name="AutoShape 17"/>
          <p:cNvSpPr>
            <a:spLocks noChangeArrowheads="1"/>
          </p:cNvSpPr>
          <p:nvPr/>
        </p:nvSpPr>
        <p:spPr bwMode="auto">
          <a:xfrm>
            <a:off x="6734175" y="2708275"/>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5378" name="Line 18"/>
          <p:cNvSpPr>
            <a:spLocks noChangeShapeType="1"/>
          </p:cNvSpPr>
          <p:nvPr/>
        </p:nvSpPr>
        <p:spPr bwMode="auto">
          <a:xfrm>
            <a:off x="4787900" y="1412875"/>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Line 19"/>
          <p:cNvSpPr>
            <a:spLocks noChangeShapeType="1"/>
          </p:cNvSpPr>
          <p:nvPr/>
        </p:nvSpPr>
        <p:spPr bwMode="auto">
          <a:xfrm>
            <a:off x="6445250" y="1412875"/>
            <a:ext cx="10810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Line 20"/>
          <p:cNvSpPr>
            <a:spLocks noChangeShapeType="1"/>
          </p:cNvSpPr>
          <p:nvPr/>
        </p:nvSpPr>
        <p:spPr bwMode="auto">
          <a:xfrm flipH="1">
            <a:off x="4789488" y="2205038"/>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1" name="Line 21"/>
          <p:cNvSpPr>
            <a:spLocks noChangeShapeType="1"/>
          </p:cNvSpPr>
          <p:nvPr/>
        </p:nvSpPr>
        <p:spPr bwMode="auto">
          <a:xfrm>
            <a:off x="7526338" y="2276475"/>
            <a:ext cx="0" cy="6492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Oval 23"/>
          <p:cNvSpPr>
            <a:spLocks noChangeArrowheads="1"/>
          </p:cNvSpPr>
          <p:nvPr/>
        </p:nvSpPr>
        <p:spPr bwMode="auto">
          <a:xfrm>
            <a:off x="4573588" y="1773238"/>
            <a:ext cx="433387"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2A</a:t>
            </a:r>
          </a:p>
        </p:txBody>
      </p:sp>
      <p:sp>
        <p:nvSpPr>
          <p:cNvPr id="15387" name="Oval 27"/>
          <p:cNvSpPr>
            <a:spLocks noChangeArrowheads="1"/>
          </p:cNvSpPr>
          <p:nvPr/>
        </p:nvSpPr>
        <p:spPr bwMode="auto">
          <a:xfrm>
            <a:off x="7310438" y="1844675"/>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2A</a:t>
            </a:r>
          </a:p>
        </p:txBody>
      </p:sp>
      <p:sp>
        <p:nvSpPr>
          <p:cNvPr id="15388" name="Oval 28"/>
          <p:cNvSpPr>
            <a:spLocks noChangeArrowheads="1"/>
          </p:cNvSpPr>
          <p:nvPr/>
        </p:nvSpPr>
        <p:spPr bwMode="auto">
          <a:xfrm>
            <a:off x="5942013" y="2636838"/>
            <a:ext cx="503237"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2A</a:t>
            </a:r>
          </a:p>
        </p:txBody>
      </p:sp>
      <p:sp>
        <p:nvSpPr>
          <p:cNvPr id="15389" name="Line 29"/>
          <p:cNvSpPr>
            <a:spLocks noChangeShapeType="1"/>
          </p:cNvSpPr>
          <p:nvPr/>
        </p:nvSpPr>
        <p:spPr bwMode="auto">
          <a:xfrm flipH="1">
            <a:off x="7524750" y="1412875"/>
            <a:ext cx="3175" cy="431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Text Box 30"/>
          <p:cNvSpPr txBox="1">
            <a:spLocks noChangeArrowheads="1"/>
          </p:cNvSpPr>
          <p:nvPr/>
        </p:nvSpPr>
        <p:spPr bwMode="auto">
          <a:xfrm>
            <a:off x="827088" y="4724400"/>
            <a:ext cx="3097212"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0000"/>
              </a:lnSpc>
              <a:spcBef>
                <a:spcPct val="50000"/>
              </a:spcBef>
              <a:buFontTx/>
              <a:buChar char="•"/>
            </a:pPr>
            <a:r>
              <a:rPr lang="en-GB" altLang="en-US" sz="2400">
                <a:solidFill>
                  <a:srgbClr val="66FF33"/>
                </a:solidFill>
                <a:latin typeface="Comic Sans MS" panose="030F0702030302020204" pitchFamily="66" charset="0"/>
              </a:rPr>
              <a:t>  current is </a:t>
            </a:r>
            <a:r>
              <a:rPr lang="en-GB" altLang="en-US" sz="2400" b="1">
                <a:solidFill>
                  <a:srgbClr val="FFFF00"/>
                </a:solidFill>
                <a:latin typeface="Comic Sans MS" panose="030F0702030302020204" pitchFamily="66" charset="0"/>
              </a:rPr>
              <a:t>shared</a:t>
            </a:r>
          </a:p>
          <a:p>
            <a:pPr>
              <a:lnSpc>
                <a:spcPct val="60000"/>
              </a:lnSpc>
              <a:spcBef>
                <a:spcPct val="50000"/>
              </a:spcBef>
            </a:pPr>
            <a:r>
              <a:rPr lang="en-GB" altLang="en-US" sz="2400">
                <a:solidFill>
                  <a:srgbClr val="66FF33"/>
                </a:solidFill>
                <a:latin typeface="Comic Sans MS" panose="030F0702030302020204" pitchFamily="66" charset="0"/>
              </a:rPr>
              <a:t>   between the </a:t>
            </a:r>
          </a:p>
          <a:p>
            <a:pPr>
              <a:lnSpc>
                <a:spcPct val="60000"/>
              </a:lnSpc>
              <a:spcBef>
                <a:spcPct val="50000"/>
              </a:spcBef>
            </a:pPr>
            <a:r>
              <a:rPr lang="en-GB" altLang="en-US" sz="2400">
                <a:solidFill>
                  <a:srgbClr val="66FF33"/>
                </a:solidFill>
                <a:latin typeface="Comic Sans MS" panose="030F0702030302020204" pitchFamily="66" charset="0"/>
              </a:rPr>
              <a:t>   components</a:t>
            </a:r>
          </a:p>
        </p:txBody>
      </p:sp>
      <p:sp>
        <p:nvSpPr>
          <p:cNvPr id="15400" name="Line 40"/>
          <p:cNvSpPr>
            <a:spLocks noChangeShapeType="1"/>
          </p:cNvSpPr>
          <p:nvPr/>
        </p:nvSpPr>
        <p:spPr bwMode="auto">
          <a:xfrm>
            <a:off x="4859338" y="4076700"/>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5" name="Line 45"/>
          <p:cNvSpPr>
            <a:spLocks noChangeShapeType="1"/>
          </p:cNvSpPr>
          <p:nvPr/>
        </p:nvSpPr>
        <p:spPr bwMode="auto">
          <a:xfrm flipH="1">
            <a:off x="4859338" y="4076700"/>
            <a:ext cx="1587" cy="431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6" name="Line 46"/>
          <p:cNvSpPr>
            <a:spLocks noChangeShapeType="1"/>
          </p:cNvSpPr>
          <p:nvPr/>
        </p:nvSpPr>
        <p:spPr bwMode="auto">
          <a:xfrm>
            <a:off x="6229350" y="1196975"/>
            <a:ext cx="0" cy="431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7" name="Line 47"/>
          <p:cNvSpPr>
            <a:spLocks noChangeShapeType="1"/>
          </p:cNvSpPr>
          <p:nvPr/>
        </p:nvSpPr>
        <p:spPr bwMode="auto">
          <a:xfrm>
            <a:off x="6445250" y="1270000"/>
            <a:ext cx="0" cy="2873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8" name="Line 48"/>
          <p:cNvSpPr>
            <a:spLocks noChangeShapeType="1"/>
          </p:cNvSpPr>
          <p:nvPr/>
        </p:nvSpPr>
        <p:spPr bwMode="auto">
          <a:xfrm>
            <a:off x="6300788" y="3860800"/>
            <a:ext cx="0" cy="431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9" name="Line 49"/>
          <p:cNvSpPr>
            <a:spLocks noChangeShapeType="1"/>
          </p:cNvSpPr>
          <p:nvPr/>
        </p:nvSpPr>
        <p:spPr bwMode="auto">
          <a:xfrm>
            <a:off x="6516688" y="3933825"/>
            <a:ext cx="0" cy="2873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1" name="Line 51"/>
          <p:cNvSpPr>
            <a:spLocks noChangeShapeType="1"/>
          </p:cNvSpPr>
          <p:nvPr/>
        </p:nvSpPr>
        <p:spPr bwMode="auto">
          <a:xfrm flipH="1">
            <a:off x="7596188" y="4076700"/>
            <a:ext cx="3175" cy="431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2" name="Oval 52"/>
          <p:cNvSpPr>
            <a:spLocks noChangeArrowheads="1"/>
          </p:cNvSpPr>
          <p:nvPr/>
        </p:nvSpPr>
        <p:spPr bwMode="auto">
          <a:xfrm>
            <a:off x="7380288" y="4508500"/>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2A</a:t>
            </a:r>
          </a:p>
        </p:txBody>
      </p:sp>
      <p:sp>
        <p:nvSpPr>
          <p:cNvPr id="15413" name="Oval 53"/>
          <p:cNvSpPr>
            <a:spLocks noChangeArrowheads="1"/>
          </p:cNvSpPr>
          <p:nvPr/>
        </p:nvSpPr>
        <p:spPr bwMode="auto">
          <a:xfrm>
            <a:off x="4643438" y="4508500"/>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2A</a:t>
            </a:r>
          </a:p>
        </p:txBody>
      </p:sp>
      <p:sp>
        <p:nvSpPr>
          <p:cNvPr id="15417" name="AutoShape 57"/>
          <p:cNvSpPr>
            <a:spLocks noChangeArrowheads="1"/>
          </p:cNvSpPr>
          <p:nvPr/>
        </p:nvSpPr>
        <p:spPr bwMode="auto">
          <a:xfrm>
            <a:off x="5508625" y="5084763"/>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5418" name="Oval 58"/>
          <p:cNvSpPr>
            <a:spLocks noChangeArrowheads="1"/>
          </p:cNvSpPr>
          <p:nvPr/>
        </p:nvSpPr>
        <p:spPr bwMode="auto">
          <a:xfrm>
            <a:off x="6443663" y="5084763"/>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008000"/>
                </a:solidFill>
              </a:rPr>
              <a:t>1A</a:t>
            </a:r>
          </a:p>
        </p:txBody>
      </p:sp>
      <p:sp>
        <p:nvSpPr>
          <p:cNvPr id="15419" name="AutoShape 59"/>
          <p:cNvSpPr>
            <a:spLocks noChangeArrowheads="1"/>
          </p:cNvSpPr>
          <p:nvPr/>
        </p:nvSpPr>
        <p:spPr bwMode="auto">
          <a:xfrm>
            <a:off x="5508625" y="5732463"/>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5420" name="Oval 60"/>
          <p:cNvSpPr>
            <a:spLocks noChangeArrowheads="1"/>
          </p:cNvSpPr>
          <p:nvPr/>
        </p:nvSpPr>
        <p:spPr bwMode="auto">
          <a:xfrm>
            <a:off x="6443663" y="5732463"/>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008000"/>
                </a:solidFill>
              </a:rPr>
              <a:t>1A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ox(in)">
                                      <p:cBhvr>
                                        <p:cTn id="7" dur="500"/>
                                        <p:tgtEl>
                                          <p:spTgt spid="15368"/>
                                        </p:tgtEl>
                                      </p:cBhvr>
                                    </p:animEffect>
                                  </p:childTnLst>
                                </p:cTn>
                              </p:par>
                            </p:childTnLst>
                          </p:cTn>
                        </p:par>
                        <p:par>
                          <p:cTn id="8" fill="hold" nodeType="afterGroup">
                            <p:stCondLst>
                              <p:cond delay="500"/>
                            </p:stCondLst>
                            <p:childTnLst>
                              <p:par>
                                <p:cTn id="9" presetID="1" presetClass="entr" presetSubtype="0" fill="hold" nodeType="afterEffect">
                                  <p:stCondLst>
                                    <p:cond delay="500"/>
                                  </p:stCondLst>
                                  <p:childTnLst>
                                    <p:set>
                                      <p:cBhvr>
                                        <p:cTn id="10" dur="1" fill="hold">
                                          <p:stCondLst>
                                            <p:cond delay="0"/>
                                          </p:stCondLst>
                                        </p:cTn>
                                        <p:tgtEl>
                                          <p:spTgt spid="153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8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38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4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40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390"/>
                                        </p:tgtEl>
                                        <p:attrNameLst>
                                          <p:attrName>style.visibility</p:attrName>
                                        </p:attrNameLst>
                                      </p:cBhvr>
                                      <p:to>
                                        <p:strVal val="visible"/>
                                      </p:to>
                                    </p:set>
                                    <p:animEffect transition="in" filter="blinds(horizontal)">
                                      <p:cBhvr>
                                        <p:cTn id="47" dur="500"/>
                                        <p:tgtEl>
                                          <p:spTgt spid="15390"/>
                                        </p:tgtEl>
                                      </p:cBhvr>
                                    </p:animEffect>
                                  </p:childTnLst>
                                </p:cTn>
                              </p:par>
                            </p:childTnLst>
                          </p:cTn>
                        </p:par>
                        <p:par>
                          <p:cTn id="48" fill="hold" nodeType="afterGroup">
                            <p:stCondLst>
                              <p:cond delay="500"/>
                            </p:stCondLst>
                            <p:childTnLst>
                              <p:par>
                                <p:cTn id="49" presetID="1" presetClass="entr" presetSubtype="0" fill="hold" nodeType="afterEffect">
                                  <p:stCondLst>
                                    <p:cond delay="500"/>
                                  </p:stCondLst>
                                  <p:childTnLst>
                                    <p:set>
                                      <p:cBhvr>
                                        <p:cTn id="50" dur="1" fill="hold">
                                          <p:stCondLst>
                                            <p:cond delay="0"/>
                                          </p:stCondLst>
                                        </p:cTn>
                                        <p:tgtEl>
                                          <p:spTgt spid="154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4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4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4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4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4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41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41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4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40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40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40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40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4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4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4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4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41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41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76" grpId="0" animBg="1"/>
      <p:bldP spid="15377" grpId="0" animBg="1"/>
      <p:bldP spid="15383" grpId="0" animBg="1"/>
      <p:bldP spid="15387" grpId="0" animBg="1"/>
      <p:bldP spid="15388" grpId="0" animBg="1"/>
      <p:bldP spid="15390" grpId="0"/>
      <p:bldP spid="15412" grpId="0" animBg="1"/>
      <p:bldP spid="15413" grpId="0" animBg="1"/>
      <p:bldP spid="15417" grpId="0" animBg="1"/>
      <p:bldP spid="15418" grpId="0" animBg="1"/>
      <p:bldP spid="15419" grpId="0" animBg="1"/>
      <p:bldP spid="154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47"/>
          <p:cNvSpPr>
            <a:spLocks noChangeShapeType="1"/>
          </p:cNvSpPr>
          <p:nvPr/>
        </p:nvSpPr>
        <p:spPr bwMode="auto">
          <a:xfrm>
            <a:off x="6516688" y="5661025"/>
            <a:ext cx="17272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Text Box 4"/>
          <p:cNvSpPr txBox="1">
            <a:spLocks noChangeArrowheads="1"/>
          </p:cNvSpPr>
          <p:nvPr/>
        </p:nvSpPr>
        <p:spPr bwMode="auto">
          <a:xfrm>
            <a:off x="611188" y="620713"/>
            <a:ext cx="78120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b="1">
                <a:solidFill>
                  <a:srgbClr val="66FF33"/>
                </a:solidFill>
                <a:latin typeface="Comic Sans MS" panose="030F0702030302020204" pitchFamily="66" charset="0"/>
              </a:rPr>
              <a:t>copy the following circuits and fill in the missing ammeter readings.</a:t>
            </a:r>
          </a:p>
        </p:txBody>
      </p:sp>
      <p:sp>
        <p:nvSpPr>
          <p:cNvPr id="46084" name="Line 5"/>
          <p:cNvSpPr>
            <a:spLocks noChangeShapeType="1"/>
          </p:cNvSpPr>
          <p:nvPr/>
        </p:nvSpPr>
        <p:spPr bwMode="auto">
          <a:xfrm flipH="1" flipV="1">
            <a:off x="3708400" y="4724400"/>
            <a:ext cx="360363" cy="15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5" name="Line 6"/>
          <p:cNvSpPr>
            <a:spLocks noChangeShapeType="1"/>
          </p:cNvSpPr>
          <p:nvPr/>
        </p:nvSpPr>
        <p:spPr bwMode="auto">
          <a:xfrm>
            <a:off x="2195513" y="4724400"/>
            <a:ext cx="2889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Line 7"/>
          <p:cNvSpPr>
            <a:spLocks noChangeShapeType="1"/>
          </p:cNvSpPr>
          <p:nvPr/>
        </p:nvSpPr>
        <p:spPr bwMode="auto">
          <a:xfrm flipH="1">
            <a:off x="1331913" y="2636838"/>
            <a:ext cx="3175" cy="36036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Line 8"/>
          <p:cNvSpPr>
            <a:spLocks noChangeShapeType="1"/>
          </p:cNvSpPr>
          <p:nvPr/>
        </p:nvSpPr>
        <p:spPr bwMode="auto">
          <a:xfrm flipH="1">
            <a:off x="1331913" y="4724400"/>
            <a:ext cx="431800" cy="15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9"/>
          <p:cNvSpPr>
            <a:spLocks noChangeShapeType="1"/>
          </p:cNvSpPr>
          <p:nvPr/>
        </p:nvSpPr>
        <p:spPr bwMode="auto">
          <a:xfrm>
            <a:off x="2987675" y="4724400"/>
            <a:ext cx="2889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AutoShape 10"/>
          <p:cNvSpPr>
            <a:spLocks noChangeArrowheads="1"/>
          </p:cNvSpPr>
          <p:nvPr/>
        </p:nvSpPr>
        <p:spPr bwMode="auto">
          <a:xfrm>
            <a:off x="1763713" y="4508500"/>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46090" name="AutoShape 11"/>
          <p:cNvSpPr>
            <a:spLocks noChangeArrowheads="1"/>
          </p:cNvSpPr>
          <p:nvPr/>
        </p:nvSpPr>
        <p:spPr bwMode="auto">
          <a:xfrm>
            <a:off x="3276600" y="4508500"/>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46091" name="Line 12"/>
          <p:cNvSpPr>
            <a:spLocks noChangeShapeType="1"/>
          </p:cNvSpPr>
          <p:nvPr/>
        </p:nvSpPr>
        <p:spPr bwMode="auto">
          <a:xfrm>
            <a:off x="1330325" y="2636838"/>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13"/>
          <p:cNvSpPr>
            <a:spLocks noChangeShapeType="1"/>
          </p:cNvSpPr>
          <p:nvPr/>
        </p:nvSpPr>
        <p:spPr bwMode="auto">
          <a:xfrm>
            <a:off x="2987675" y="2636838"/>
            <a:ext cx="10810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Line 14"/>
          <p:cNvSpPr>
            <a:spLocks noChangeShapeType="1"/>
          </p:cNvSpPr>
          <p:nvPr/>
        </p:nvSpPr>
        <p:spPr bwMode="auto">
          <a:xfrm flipH="1">
            <a:off x="1331913" y="3429000"/>
            <a:ext cx="0" cy="12954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4" name="Line 15"/>
          <p:cNvSpPr>
            <a:spLocks noChangeShapeType="1"/>
          </p:cNvSpPr>
          <p:nvPr/>
        </p:nvSpPr>
        <p:spPr bwMode="auto">
          <a:xfrm>
            <a:off x="4067175" y="3500438"/>
            <a:ext cx="0" cy="122396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Oval 16"/>
          <p:cNvSpPr>
            <a:spLocks noChangeArrowheads="1"/>
          </p:cNvSpPr>
          <p:nvPr/>
        </p:nvSpPr>
        <p:spPr bwMode="auto">
          <a:xfrm>
            <a:off x="1116013" y="2997200"/>
            <a:ext cx="433387"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a:t>
            </a:r>
          </a:p>
        </p:txBody>
      </p:sp>
      <p:sp>
        <p:nvSpPr>
          <p:cNvPr id="46096" name="Oval 17"/>
          <p:cNvSpPr>
            <a:spLocks noChangeArrowheads="1"/>
          </p:cNvSpPr>
          <p:nvPr/>
        </p:nvSpPr>
        <p:spPr bwMode="auto">
          <a:xfrm>
            <a:off x="3851275" y="3789363"/>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a:t>
            </a:r>
          </a:p>
        </p:txBody>
      </p:sp>
      <p:sp>
        <p:nvSpPr>
          <p:cNvPr id="46097" name="Oval 18"/>
          <p:cNvSpPr>
            <a:spLocks noChangeArrowheads="1"/>
          </p:cNvSpPr>
          <p:nvPr/>
        </p:nvSpPr>
        <p:spPr bwMode="auto">
          <a:xfrm>
            <a:off x="2484438" y="4437063"/>
            <a:ext cx="503237"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4A</a:t>
            </a:r>
          </a:p>
        </p:txBody>
      </p:sp>
      <p:sp>
        <p:nvSpPr>
          <p:cNvPr id="46098" name="Line 19"/>
          <p:cNvSpPr>
            <a:spLocks noChangeShapeType="1"/>
          </p:cNvSpPr>
          <p:nvPr/>
        </p:nvSpPr>
        <p:spPr bwMode="auto">
          <a:xfrm flipH="1">
            <a:off x="4067175" y="2636838"/>
            <a:ext cx="3175" cy="431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Line 20"/>
          <p:cNvSpPr>
            <a:spLocks noChangeShapeType="1"/>
          </p:cNvSpPr>
          <p:nvPr/>
        </p:nvSpPr>
        <p:spPr bwMode="auto">
          <a:xfrm>
            <a:off x="2771775" y="2420938"/>
            <a:ext cx="0" cy="431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1"/>
          <p:cNvSpPr>
            <a:spLocks noChangeShapeType="1"/>
          </p:cNvSpPr>
          <p:nvPr/>
        </p:nvSpPr>
        <p:spPr bwMode="auto">
          <a:xfrm>
            <a:off x="2987675" y="2493963"/>
            <a:ext cx="0" cy="2873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AutoShape 22"/>
          <p:cNvSpPr>
            <a:spLocks noChangeArrowheads="1"/>
          </p:cNvSpPr>
          <p:nvPr/>
        </p:nvSpPr>
        <p:spPr bwMode="auto">
          <a:xfrm>
            <a:off x="3851275" y="3068638"/>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16407" name="Oval 23"/>
          <p:cNvSpPr>
            <a:spLocks noChangeArrowheads="1"/>
          </p:cNvSpPr>
          <p:nvPr/>
        </p:nvSpPr>
        <p:spPr bwMode="auto">
          <a:xfrm>
            <a:off x="1116013" y="2997200"/>
            <a:ext cx="433387"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4A</a:t>
            </a:r>
          </a:p>
        </p:txBody>
      </p:sp>
      <p:sp>
        <p:nvSpPr>
          <p:cNvPr id="16408" name="Oval 24"/>
          <p:cNvSpPr>
            <a:spLocks noChangeArrowheads="1"/>
          </p:cNvSpPr>
          <p:nvPr/>
        </p:nvSpPr>
        <p:spPr bwMode="auto">
          <a:xfrm>
            <a:off x="3851275" y="3789363"/>
            <a:ext cx="433388"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4A</a:t>
            </a:r>
          </a:p>
        </p:txBody>
      </p:sp>
      <p:sp>
        <p:nvSpPr>
          <p:cNvPr id="46104" name="Line 25"/>
          <p:cNvSpPr>
            <a:spLocks noChangeShapeType="1"/>
          </p:cNvSpPr>
          <p:nvPr/>
        </p:nvSpPr>
        <p:spPr bwMode="auto">
          <a:xfrm>
            <a:off x="7451725" y="4652963"/>
            <a:ext cx="7191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Line 26"/>
          <p:cNvSpPr>
            <a:spLocks noChangeShapeType="1"/>
          </p:cNvSpPr>
          <p:nvPr/>
        </p:nvSpPr>
        <p:spPr bwMode="auto">
          <a:xfrm>
            <a:off x="6516688" y="4652963"/>
            <a:ext cx="50323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Line 27"/>
          <p:cNvSpPr>
            <a:spLocks noChangeShapeType="1"/>
          </p:cNvSpPr>
          <p:nvPr/>
        </p:nvSpPr>
        <p:spPr bwMode="auto">
          <a:xfrm>
            <a:off x="5435600" y="4652963"/>
            <a:ext cx="6492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7" name="Line 28"/>
          <p:cNvSpPr>
            <a:spLocks noChangeShapeType="1"/>
          </p:cNvSpPr>
          <p:nvPr/>
        </p:nvSpPr>
        <p:spPr bwMode="auto">
          <a:xfrm>
            <a:off x="7453313" y="3716338"/>
            <a:ext cx="71913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8" name="Line 29"/>
          <p:cNvSpPr>
            <a:spLocks noChangeShapeType="1"/>
          </p:cNvSpPr>
          <p:nvPr/>
        </p:nvSpPr>
        <p:spPr bwMode="auto">
          <a:xfrm>
            <a:off x="6516688" y="3716338"/>
            <a:ext cx="50323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9" name="Line 30"/>
          <p:cNvSpPr>
            <a:spLocks noChangeShapeType="1"/>
          </p:cNvSpPr>
          <p:nvPr/>
        </p:nvSpPr>
        <p:spPr bwMode="auto">
          <a:xfrm>
            <a:off x="5435600" y="3716338"/>
            <a:ext cx="6492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0" name="Line 31"/>
          <p:cNvSpPr>
            <a:spLocks noChangeShapeType="1"/>
          </p:cNvSpPr>
          <p:nvPr/>
        </p:nvSpPr>
        <p:spPr bwMode="auto">
          <a:xfrm flipH="1">
            <a:off x="8172450" y="3355975"/>
            <a:ext cx="0" cy="23050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Line 32"/>
          <p:cNvSpPr>
            <a:spLocks noChangeShapeType="1"/>
          </p:cNvSpPr>
          <p:nvPr/>
        </p:nvSpPr>
        <p:spPr bwMode="auto">
          <a:xfrm flipH="1">
            <a:off x="5435600" y="3355975"/>
            <a:ext cx="0" cy="23050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2" name="Line 33"/>
          <p:cNvSpPr>
            <a:spLocks noChangeShapeType="1"/>
          </p:cNvSpPr>
          <p:nvPr/>
        </p:nvSpPr>
        <p:spPr bwMode="auto">
          <a:xfrm>
            <a:off x="7092950" y="2492375"/>
            <a:ext cx="10810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3" name="Line 34"/>
          <p:cNvSpPr>
            <a:spLocks noChangeShapeType="1"/>
          </p:cNvSpPr>
          <p:nvPr/>
        </p:nvSpPr>
        <p:spPr bwMode="auto">
          <a:xfrm>
            <a:off x="5435600" y="2492375"/>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4" name="Line 35"/>
          <p:cNvSpPr>
            <a:spLocks noChangeShapeType="1"/>
          </p:cNvSpPr>
          <p:nvPr/>
        </p:nvSpPr>
        <p:spPr bwMode="auto">
          <a:xfrm flipH="1">
            <a:off x="5435600" y="2492375"/>
            <a:ext cx="1588" cy="431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5" name="Line 36"/>
          <p:cNvSpPr>
            <a:spLocks noChangeShapeType="1"/>
          </p:cNvSpPr>
          <p:nvPr/>
        </p:nvSpPr>
        <p:spPr bwMode="auto">
          <a:xfrm>
            <a:off x="6877050" y="2276475"/>
            <a:ext cx="0" cy="431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6" name="Line 37"/>
          <p:cNvSpPr>
            <a:spLocks noChangeShapeType="1"/>
          </p:cNvSpPr>
          <p:nvPr/>
        </p:nvSpPr>
        <p:spPr bwMode="auto">
          <a:xfrm>
            <a:off x="7092950" y="2349500"/>
            <a:ext cx="0" cy="2873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7" name="Line 38"/>
          <p:cNvSpPr>
            <a:spLocks noChangeShapeType="1"/>
          </p:cNvSpPr>
          <p:nvPr/>
        </p:nvSpPr>
        <p:spPr bwMode="auto">
          <a:xfrm flipH="1">
            <a:off x="8172450" y="2492375"/>
            <a:ext cx="3175" cy="431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8" name="Oval 39"/>
          <p:cNvSpPr>
            <a:spLocks noChangeArrowheads="1"/>
          </p:cNvSpPr>
          <p:nvPr/>
        </p:nvSpPr>
        <p:spPr bwMode="auto">
          <a:xfrm>
            <a:off x="7956550" y="2924175"/>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3A</a:t>
            </a:r>
          </a:p>
        </p:txBody>
      </p:sp>
      <p:sp>
        <p:nvSpPr>
          <p:cNvPr id="46119" name="Oval 40"/>
          <p:cNvSpPr>
            <a:spLocks noChangeArrowheads="1"/>
          </p:cNvSpPr>
          <p:nvPr/>
        </p:nvSpPr>
        <p:spPr bwMode="auto">
          <a:xfrm>
            <a:off x="5219700" y="2924175"/>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a:t>
            </a:r>
          </a:p>
        </p:txBody>
      </p:sp>
      <p:sp>
        <p:nvSpPr>
          <p:cNvPr id="46120" name="AutoShape 41"/>
          <p:cNvSpPr>
            <a:spLocks noChangeArrowheads="1"/>
          </p:cNvSpPr>
          <p:nvPr/>
        </p:nvSpPr>
        <p:spPr bwMode="auto">
          <a:xfrm>
            <a:off x="6084888" y="3500438"/>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46121" name="Oval 42"/>
          <p:cNvSpPr>
            <a:spLocks noChangeArrowheads="1"/>
          </p:cNvSpPr>
          <p:nvPr/>
        </p:nvSpPr>
        <p:spPr bwMode="auto">
          <a:xfrm>
            <a:off x="7019925" y="3500438"/>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008000"/>
                </a:solidFill>
              </a:rPr>
              <a:t>?</a:t>
            </a:r>
          </a:p>
        </p:txBody>
      </p:sp>
      <p:sp>
        <p:nvSpPr>
          <p:cNvPr id="46122" name="AutoShape 43"/>
          <p:cNvSpPr>
            <a:spLocks noChangeArrowheads="1"/>
          </p:cNvSpPr>
          <p:nvPr/>
        </p:nvSpPr>
        <p:spPr bwMode="auto">
          <a:xfrm>
            <a:off x="6084888" y="4437063"/>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46123" name="Oval 44"/>
          <p:cNvSpPr>
            <a:spLocks noChangeArrowheads="1"/>
          </p:cNvSpPr>
          <p:nvPr/>
        </p:nvSpPr>
        <p:spPr bwMode="auto">
          <a:xfrm>
            <a:off x="7019925" y="4437063"/>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008000"/>
                </a:solidFill>
              </a:rPr>
              <a:t>1A</a:t>
            </a:r>
          </a:p>
        </p:txBody>
      </p:sp>
      <p:sp>
        <p:nvSpPr>
          <p:cNvPr id="46124" name="Line 45"/>
          <p:cNvSpPr>
            <a:spLocks noChangeShapeType="1"/>
          </p:cNvSpPr>
          <p:nvPr/>
        </p:nvSpPr>
        <p:spPr bwMode="auto">
          <a:xfrm>
            <a:off x="5435600" y="5661025"/>
            <a:ext cx="6492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5" name="AutoShape 46"/>
          <p:cNvSpPr>
            <a:spLocks noChangeArrowheads="1"/>
          </p:cNvSpPr>
          <p:nvPr/>
        </p:nvSpPr>
        <p:spPr bwMode="auto">
          <a:xfrm>
            <a:off x="6084888" y="5445125"/>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46126" name="Oval 48"/>
          <p:cNvSpPr>
            <a:spLocks noChangeArrowheads="1"/>
          </p:cNvSpPr>
          <p:nvPr/>
        </p:nvSpPr>
        <p:spPr bwMode="auto">
          <a:xfrm>
            <a:off x="7019925" y="5445125"/>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008000"/>
                </a:solidFill>
              </a:rPr>
              <a:t>?</a:t>
            </a:r>
          </a:p>
        </p:txBody>
      </p:sp>
      <p:sp>
        <p:nvSpPr>
          <p:cNvPr id="16433" name="Oval 49"/>
          <p:cNvSpPr>
            <a:spLocks noChangeArrowheads="1"/>
          </p:cNvSpPr>
          <p:nvPr/>
        </p:nvSpPr>
        <p:spPr bwMode="auto">
          <a:xfrm>
            <a:off x="5219700" y="2924175"/>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3A</a:t>
            </a:r>
          </a:p>
        </p:txBody>
      </p:sp>
      <p:sp>
        <p:nvSpPr>
          <p:cNvPr id="16434" name="Oval 50"/>
          <p:cNvSpPr>
            <a:spLocks noChangeArrowheads="1"/>
          </p:cNvSpPr>
          <p:nvPr/>
        </p:nvSpPr>
        <p:spPr bwMode="auto">
          <a:xfrm>
            <a:off x="7019925" y="5445125"/>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008000"/>
                </a:solidFill>
              </a:rPr>
              <a:t>1A</a:t>
            </a:r>
          </a:p>
        </p:txBody>
      </p:sp>
      <p:sp>
        <p:nvSpPr>
          <p:cNvPr id="16435" name="Oval 51"/>
          <p:cNvSpPr>
            <a:spLocks noChangeArrowheads="1"/>
          </p:cNvSpPr>
          <p:nvPr/>
        </p:nvSpPr>
        <p:spPr bwMode="auto">
          <a:xfrm>
            <a:off x="7019925" y="3500438"/>
            <a:ext cx="431800" cy="431800"/>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008000"/>
                </a:solidFill>
              </a:rPr>
              <a:t>1A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640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6433"/>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643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6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7" grpId="0" animBg="1"/>
      <p:bldP spid="16408" grpId="0" animBg="1"/>
      <p:bldP spid="16433" grpId="0" animBg="1"/>
      <p:bldP spid="16434" grpId="0" animBg="1"/>
      <p:bldP spid="1643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voltage</a:t>
            </a:r>
          </a:p>
        </p:txBody>
      </p:sp>
      <p:sp>
        <p:nvSpPr>
          <p:cNvPr id="17413" name="Text Box 5"/>
          <p:cNvSpPr txBox="1">
            <a:spLocks noChangeArrowheads="1"/>
          </p:cNvSpPr>
          <p:nvPr/>
        </p:nvSpPr>
        <p:spPr bwMode="auto">
          <a:xfrm>
            <a:off x="611188" y="1341438"/>
            <a:ext cx="813752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50000"/>
              </a:lnSpc>
              <a:spcBef>
                <a:spcPct val="50000"/>
              </a:spcBef>
            </a:pPr>
            <a:r>
              <a:rPr lang="en-GB" altLang="en-US" sz="2400">
                <a:solidFill>
                  <a:srgbClr val="66FF33"/>
                </a:solidFill>
                <a:latin typeface="Comic Sans MS" panose="030F0702030302020204" pitchFamily="66" charset="0"/>
              </a:rPr>
              <a:t>The ‘electrical push’ which the cell gives to the current is called the </a:t>
            </a:r>
            <a:r>
              <a:rPr lang="en-GB" altLang="en-US" sz="2400">
                <a:solidFill>
                  <a:srgbClr val="FFFF00"/>
                </a:solidFill>
                <a:latin typeface="Comic Sans MS" panose="030F0702030302020204" pitchFamily="66" charset="0"/>
              </a:rPr>
              <a:t>voltage</a:t>
            </a:r>
            <a:r>
              <a:rPr lang="en-GB" altLang="en-US" sz="2400">
                <a:solidFill>
                  <a:srgbClr val="66FF33"/>
                </a:solidFill>
                <a:latin typeface="Comic Sans MS" panose="030F0702030302020204" pitchFamily="66" charset="0"/>
              </a:rPr>
              <a:t>. It is measured in </a:t>
            </a:r>
            <a:r>
              <a:rPr lang="en-GB" altLang="en-US" sz="2400" b="1">
                <a:solidFill>
                  <a:srgbClr val="FFFF00"/>
                </a:solidFill>
                <a:latin typeface="Comic Sans MS" panose="030F0702030302020204" pitchFamily="66" charset="0"/>
              </a:rPr>
              <a:t>volts</a:t>
            </a:r>
            <a:r>
              <a:rPr lang="en-GB" altLang="en-US" sz="2400">
                <a:solidFill>
                  <a:srgbClr val="66FF33"/>
                </a:solidFill>
                <a:latin typeface="Comic Sans MS" panose="030F0702030302020204" pitchFamily="66" charset="0"/>
              </a:rPr>
              <a:t> (V) on a </a:t>
            </a:r>
            <a:r>
              <a:rPr lang="en-GB" altLang="en-US" sz="2400" b="1">
                <a:solidFill>
                  <a:srgbClr val="FFFF00"/>
                </a:solidFill>
                <a:latin typeface="Comic Sans MS" panose="030F0702030302020204" pitchFamily="66" charset="0"/>
              </a:rPr>
              <a:t>voltmeter</a:t>
            </a:r>
          </a:p>
        </p:txBody>
      </p:sp>
      <p:pic>
        <p:nvPicPr>
          <p:cNvPr id="17418" name="Picture 10" descr="volt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284538"/>
            <a:ext cx="21304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Oval 11"/>
          <p:cNvSpPr>
            <a:spLocks noChangeArrowheads="1"/>
          </p:cNvSpPr>
          <p:nvPr/>
        </p:nvSpPr>
        <p:spPr bwMode="auto">
          <a:xfrm>
            <a:off x="5724525" y="3933825"/>
            <a:ext cx="1368425" cy="1295400"/>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4400">
                <a:solidFill>
                  <a:schemeClr val="bg1"/>
                </a:solidFill>
              </a:rPr>
              <a:t>V</a:t>
            </a:r>
          </a:p>
        </p:txBody>
      </p:sp>
      <p:sp>
        <p:nvSpPr>
          <p:cNvPr id="17420" name="Line 12"/>
          <p:cNvSpPr>
            <a:spLocks noChangeShapeType="1"/>
          </p:cNvSpPr>
          <p:nvPr/>
        </p:nvSpPr>
        <p:spPr bwMode="auto">
          <a:xfrm flipH="1">
            <a:off x="5003800" y="4581525"/>
            <a:ext cx="7207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3"/>
          <p:cNvSpPr>
            <a:spLocks noChangeShapeType="1"/>
          </p:cNvSpPr>
          <p:nvPr/>
        </p:nvSpPr>
        <p:spPr bwMode="auto">
          <a:xfrm flipH="1">
            <a:off x="7092950" y="4581525"/>
            <a:ext cx="7207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500"/>
                                  </p:stCondLst>
                                  <p:childTnLst>
                                    <p:set>
                                      <p:cBhvr>
                                        <p:cTn id="14" dur="1" fill="hold">
                                          <p:stCondLst>
                                            <p:cond delay="0"/>
                                          </p:stCondLst>
                                        </p:cTn>
                                        <p:tgtEl>
                                          <p:spTgt spid="174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27088" y="1052513"/>
            <a:ext cx="7920037"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60000"/>
              </a:lnSpc>
              <a:spcBef>
                <a:spcPct val="50000"/>
              </a:spcBef>
            </a:pPr>
            <a:r>
              <a:rPr lang="en-GB" altLang="en-US" sz="2400">
                <a:solidFill>
                  <a:srgbClr val="66FF33"/>
                </a:solidFill>
                <a:latin typeface="Comic Sans MS" panose="030F0702030302020204" pitchFamily="66" charset="0"/>
              </a:rPr>
              <a:t>Different cells produce different voltages. The bigger the voltage supplied by the cell, the bigger the current.</a:t>
            </a:r>
          </a:p>
        </p:txBody>
      </p:sp>
      <p:sp>
        <p:nvSpPr>
          <p:cNvPr id="48131" name="Text Box 5"/>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voltage</a:t>
            </a:r>
          </a:p>
        </p:txBody>
      </p:sp>
      <p:sp>
        <p:nvSpPr>
          <p:cNvPr id="19462" name="Text Box 6"/>
          <p:cNvSpPr txBox="1">
            <a:spLocks noChangeArrowheads="1"/>
          </p:cNvSpPr>
          <p:nvPr/>
        </p:nvSpPr>
        <p:spPr bwMode="auto">
          <a:xfrm>
            <a:off x="827088" y="2997200"/>
            <a:ext cx="77771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50000"/>
              </a:lnSpc>
              <a:spcBef>
                <a:spcPct val="50000"/>
              </a:spcBef>
            </a:pPr>
            <a:r>
              <a:rPr lang="en-GB" altLang="en-US" sz="2400">
                <a:solidFill>
                  <a:srgbClr val="FFFF00"/>
                </a:solidFill>
                <a:latin typeface="Comic Sans MS" panose="030F0702030302020204" pitchFamily="66" charset="0"/>
              </a:rPr>
              <a:t>Unlike an ammeter a voltmeter is connected across the components</a:t>
            </a:r>
          </a:p>
        </p:txBody>
      </p:sp>
      <p:sp>
        <p:nvSpPr>
          <p:cNvPr id="19464" name="Text Box 8"/>
          <p:cNvSpPr txBox="1">
            <a:spLocks noChangeArrowheads="1"/>
          </p:cNvSpPr>
          <p:nvPr/>
        </p:nvSpPr>
        <p:spPr bwMode="auto">
          <a:xfrm>
            <a:off x="827088" y="4437063"/>
            <a:ext cx="7777162"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60000"/>
              </a:lnSpc>
              <a:spcBef>
                <a:spcPct val="50000"/>
              </a:spcBef>
            </a:pPr>
            <a:r>
              <a:rPr lang="en-GB" altLang="en-US" sz="2400">
                <a:solidFill>
                  <a:srgbClr val="66FF33"/>
                </a:solidFill>
                <a:latin typeface="Comic Sans MS" panose="030F0702030302020204" pitchFamily="66" charset="0"/>
              </a:rPr>
              <a:t>Scientist usually use the term </a:t>
            </a:r>
            <a:r>
              <a:rPr lang="en-GB" altLang="en-US" sz="2400" b="1">
                <a:solidFill>
                  <a:srgbClr val="FFFF00"/>
                </a:solidFill>
                <a:latin typeface="Comic Sans MS" panose="030F0702030302020204" pitchFamily="66" charset="0"/>
              </a:rPr>
              <a:t>Potential Difference</a:t>
            </a:r>
            <a:r>
              <a:rPr lang="en-GB" altLang="en-US" sz="2400">
                <a:solidFill>
                  <a:srgbClr val="66FF33"/>
                </a:solidFill>
                <a:latin typeface="Comic Sans MS" panose="030F0702030302020204" pitchFamily="66" charset="0"/>
              </a:rPr>
              <a:t> (pd) when they talk about voltage.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childTnLst>
                          </p:cTn>
                        </p:par>
                        <p:par>
                          <p:cTn id="8" fill="hold" nodeType="afterGroup">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19462"/>
                                        </p:tgtEl>
                                        <p:attrNameLst>
                                          <p:attrName>style.visibility</p:attrName>
                                        </p:attrNameLst>
                                      </p:cBhvr>
                                      <p:to>
                                        <p:strVal val="visible"/>
                                      </p:to>
                                    </p:set>
                                    <p:animEffect transition="in" filter="box(in)">
                                      <p:cBhvr>
                                        <p:cTn id="11" dur="500"/>
                                        <p:tgtEl>
                                          <p:spTgt spid="19462"/>
                                        </p:tgtEl>
                                      </p:cBhvr>
                                    </p:animEffect>
                                  </p:childTnLst>
                                </p:cTn>
                              </p:par>
                            </p:childTnLst>
                          </p:cTn>
                        </p:par>
                        <p:par>
                          <p:cTn id="12" fill="hold" nodeType="afterGroup">
                            <p:stCondLst>
                              <p:cond delay="2000"/>
                            </p:stCondLst>
                            <p:childTnLst>
                              <p:par>
                                <p:cTn id="13" presetID="4" presetClass="entr" presetSubtype="16" fill="hold" grpId="0" nodeType="afterEffect">
                                  <p:stCondLst>
                                    <p:cond delay="1000"/>
                                  </p:stCondLst>
                                  <p:childTnLst>
                                    <p:set>
                                      <p:cBhvr>
                                        <p:cTn id="14" dur="1" fill="hold">
                                          <p:stCondLst>
                                            <p:cond delay="0"/>
                                          </p:stCondLst>
                                        </p:cTn>
                                        <p:tgtEl>
                                          <p:spTgt spid="19464"/>
                                        </p:tgtEl>
                                        <p:attrNameLst>
                                          <p:attrName>style.visibility</p:attrName>
                                        </p:attrNameLst>
                                      </p:cBhvr>
                                      <p:to>
                                        <p:strVal val="visible"/>
                                      </p:to>
                                    </p:set>
                                    <p:animEffect transition="in" filter="box(in)">
                                      <p:cBhvr>
                                        <p:cTn id="15"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p:bldP spid="1946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flipH="1">
            <a:off x="1042988" y="2347913"/>
            <a:ext cx="4762" cy="12969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7" name="Line 3"/>
          <p:cNvSpPr>
            <a:spLocks noChangeShapeType="1"/>
          </p:cNvSpPr>
          <p:nvPr/>
        </p:nvSpPr>
        <p:spPr bwMode="auto">
          <a:xfrm flipH="1">
            <a:off x="1044575" y="4221163"/>
            <a:ext cx="576263"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8" name="Line 4"/>
          <p:cNvSpPr>
            <a:spLocks noChangeShapeType="1"/>
          </p:cNvSpPr>
          <p:nvPr/>
        </p:nvSpPr>
        <p:spPr bwMode="auto">
          <a:xfrm>
            <a:off x="2268538" y="4221163"/>
            <a:ext cx="9366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Line 5"/>
          <p:cNvSpPr>
            <a:spLocks noChangeShapeType="1"/>
          </p:cNvSpPr>
          <p:nvPr/>
        </p:nvSpPr>
        <p:spPr bwMode="auto">
          <a:xfrm>
            <a:off x="2484438" y="1989138"/>
            <a:ext cx="0" cy="7207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Line 6"/>
          <p:cNvSpPr>
            <a:spLocks noChangeShapeType="1"/>
          </p:cNvSpPr>
          <p:nvPr/>
        </p:nvSpPr>
        <p:spPr bwMode="auto">
          <a:xfrm>
            <a:off x="2700338" y="2133600"/>
            <a:ext cx="0" cy="4318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Line 7"/>
          <p:cNvSpPr>
            <a:spLocks noChangeShapeType="1"/>
          </p:cNvSpPr>
          <p:nvPr/>
        </p:nvSpPr>
        <p:spPr bwMode="auto">
          <a:xfrm>
            <a:off x="2700338" y="2347913"/>
            <a:ext cx="3603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8"/>
          <p:cNvSpPr>
            <a:spLocks noChangeShapeType="1"/>
          </p:cNvSpPr>
          <p:nvPr/>
        </p:nvSpPr>
        <p:spPr bwMode="auto">
          <a:xfrm>
            <a:off x="2124075" y="2347913"/>
            <a:ext cx="3603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AutoShape 9"/>
          <p:cNvSpPr>
            <a:spLocks noChangeArrowheads="1"/>
          </p:cNvSpPr>
          <p:nvPr/>
        </p:nvSpPr>
        <p:spPr bwMode="auto">
          <a:xfrm>
            <a:off x="1620838" y="39322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21514" name="AutoShape 10"/>
          <p:cNvSpPr>
            <a:spLocks noChangeArrowheads="1"/>
          </p:cNvSpPr>
          <p:nvPr/>
        </p:nvSpPr>
        <p:spPr bwMode="auto">
          <a:xfrm>
            <a:off x="3205163" y="39322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21515" name="Line 11"/>
          <p:cNvSpPr>
            <a:spLocks noChangeShapeType="1"/>
          </p:cNvSpPr>
          <p:nvPr/>
        </p:nvSpPr>
        <p:spPr bwMode="auto">
          <a:xfrm>
            <a:off x="1042988" y="2347913"/>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2"/>
          <p:cNvSpPr>
            <a:spLocks noChangeShapeType="1"/>
          </p:cNvSpPr>
          <p:nvPr/>
        </p:nvSpPr>
        <p:spPr bwMode="auto">
          <a:xfrm>
            <a:off x="2773363" y="2347913"/>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3"/>
          <p:cNvSpPr>
            <a:spLocks noChangeShapeType="1"/>
          </p:cNvSpPr>
          <p:nvPr/>
        </p:nvSpPr>
        <p:spPr bwMode="auto">
          <a:xfrm flipH="1">
            <a:off x="1044575" y="3573463"/>
            <a:ext cx="1588" cy="6477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14"/>
          <p:cNvSpPr>
            <a:spLocks noChangeShapeType="1"/>
          </p:cNvSpPr>
          <p:nvPr/>
        </p:nvSpPr>
        <p:spPr bwMode="auto">
          <a:xfrm>
            <a:off x="4357688" y="2347913"/>
            <a:ext cx="0" cy="18732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Line 15"/>
          <p:cNvSpPr>
            <a:spLocks noChangeShapeType="1"/>
          </p:cNvSpPr>
          <p:nvPr/>
        </p:nvSpPr>
        <p:spPr bwMode="auto">
          <a:xfrm flipH="1">
            <a:off x="3852863" y="4221163"/>
            <a:ext cx="5048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Text Box 16"/>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voltage</a:t>
            </a:r>
          </a:p>
        </p:txBody>
      </p:sp>
      <p:sp>
        <p:nvSpPr>
          <p:cNvPr id="21521" name="Line 17"/>
          <p:cNvSpPr>
            <a:spLocks noChangeShapeType="1"/>
          </p:cNvSpPr>
          <p:nvPr/>
        </p:nvSpPr>
        <p:spPr bwMode="auto">
          <a:xfrm>
            <a:off x="5148263" y="4508500"/>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2" name="Line 18"/>
          <p:cNvSpPr>
            <a:spLocks noChangeShapeType="1"/>
          </p:cNvSpPr>
          <p:nvPr/>
        </p:nvSpPr>
        <p:spPr bwMode="auto">
          <a:xfrm>
            <a:off x="7164388" y="4508500"/>
            <a:ext cx="129698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Line 19"/>
          <p:cNvSpPr>
            <a:spLocks noChangeShapeType="1"/>
          </p:cNvSpPr>
          <p:nvPr/>
        </p:nvSpPr>
        <p:spPr bwMode="auto">
          <a:xfrm>
            <a:off x="7164388" y="3429000"/>
            <a:ext cx="129698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Line 20"/>
          <p:cNvSpPr>
            <a:spLocks noChangeShapeType="1"/>
          </p:cNvSpPr>
          <p:nvPr/>
        </p:nvSpPr>
        <p:spPr bwMode="auto">
          <a:xfrm>
            <a:off x="5148263" y="3429000"/>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Line 21"/>
          <p:cNvSpPr>
            <a:spLocks noChangeShapeType="1"/>
          </p:cNvSpPr>
          <p:nvPr/>
        </p:nvSpPr>
        <p:spPr bwMode="auto">
          <a:xfrm>
            <a:off x="6588125" y="1773238"/>
            <a:ext cx="0" cy="7207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6" name="Line 22"/>
          <p:cNvSpPr>
            <a:spLocks noChangeShapeType="1"/>
          </p:cNvSpPr>
          <p:nvPr/>
        </p:nvSpPr>
        <p:spPr bwMode="auto">
          <a:xfrm>
            <a:off x="6804025" y="1917700"/>
            <a:ext cx="0" cy="4318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Line 23"/>
          <p:cNvSpPr>
            <a:spLocks noChangeShapeType="1"/>
          </p:cNvSpPr>
          <p:nvPr/>
        </p:nvSpPr>
        <p:spPr bwMode="auto">
          <a:xfrm>
            <a:off x="6804025" y="2132013"/>
            <a:ext cx="3603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Line 24"/>
          <p:cNvSpPr>
            <a:spLocks noChangeShapeType="1"/>
          </p:cNvSpPr>
          <p:nvPr/>
        </p:nvSpPr>
        <p:spPr bwMode="auto">
          <a:xfrm>
            <a:off x="6227763" y="2132013"/>
            <a:ext cx="3603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9" name="AutoShape 25"/>
          <p:cNvSpPr>
            <a:spLocks noChangeArrowheads="1"/>
          </p:cNvSpPr>
          <p:nvPr/>
        </p:nvSpPr>
        <p:spPr bwMode="auto">
          <a:xfrm>
            <a:off x="6516688" y="3140075"/>
            <a:ext cx="647700" cy="576263"/>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21530" name="AutoShape 26"/>
          <p:cNvSpPr>
            <a:spLocks noChangeArrowheads="1"/>
          </p:cNvSpPr>
          <p:nvPr/>
        </p:nvSpPr>
        <p:spPr bwMode="auto">
          <a:xfrm>
            <a:off x="6516688" y="4221163"/>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21531" name="Line 27"/>
          <p:cNvSpPr>
            <a:spLocks noChangeShapeType="1"/>
          </p:cNvSpPr>
          <p:nvPr/>
        </p:nvSpPr>
        <p:spPr bwMode="auto">
          <a:xfrm>
            <a:off x="5148263" y="2132013"/>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Line 28"/>
          <p:cNvSpPr>
            <a:spLocks noChangeShapeType="1"/>
          </p:cNvSpPr>
          <p:nvPr/>
        </p:nvSpPr>
        <p:spPr bwMode="auto">
          <a:xfrm>
            <a:off x="6877050" y="2132013"/>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3" name="Line 29"/>
          <p:cNvSpPr>
            <a:spLocks noChangeShapeType="1"/>
          </p:cNvSpPr>
          <p:nvPr/>
        </p:nvSpPr>
        <p:spPr bwMode="auto">
          <a:xfrm>
            <a:off x="5148263" y="3211513"/>
            <a:ext cx="0" cy="12969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4" name="Line 30"/>
          <p:cNvSpPr>
            <a:spLocks noChangeShapeType="1"/>
          </p:cNvSpPr>
          <p:nvPr/>
        </p:nvSpPr>
        <p:spPr bwMode="auto">
          <a:xfrm>
            <a:off x="8461375" y="2132013"/>
            <a:ext cx="0" cy="23764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Oval 31"/>
          <p:cNvSpPr>
            <a:spLocks noChangeArrowheads="1"/>
          </p:cNvSpPr>
          <p:nvPr/>
        </p:nvSpPr>
        <p:spPr bwMode="auto">
          <a:xfrm>
            <a:off x="1619250" y="4797425"/>
            <a:ext cx="720725" cy="649288"/>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3600">
                <a:solidFill>
                  <a:schemeClr val="bg1"/>
                </a:solidFill>
              </a:rPr>
              <a:t>V</a:t>
            </a:r>
          </a:p>
        </p:txBody>
      </p:sp>
      <p:sp>
        <p:nvSpPr>
          <p:cNvPr id="21537" name="Line 33"/>
          <p:cNvSpPr>
            <a:spLocks noChangeShapeType="1"/>
          </p:cNvSpPr>
          <p:nvPr/>
        </p:nvSpPr>
        <p:spPr bwMode="auto">
          <a:xfrm flipH="1">
            <a:off x="5148263" y="2132013"/>
            <a:ext cx="1587" cy="11525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Text Box 34"/>
          <p:cNvSpPr txBox="1">
            <a:spLocks noChangeArrowheads="1"/>
          </p:cNvSpPr>
          <p:nvPr/>
        </p:nvSpPr>
        <p:spPr bwMode="auto">
          <a:xfrm>
            <a:off x="900113" y="1125538"/>
            <a:ext cx="7416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sz="2600">
                <a:solidFill>
                  <a:srgbClr val="66FF33"/>
                </a:solidFill>
                <a:latin typeface="Comic Sans MS" panose="030F0702030302020204" pitchFamily="66" charset="0"/>
              </a:rPr>
              <a:t>This is how we draw a voltmeter in a circuit.</a:t>
            </a:r>
          </a:p>
        </p:txBody>
      </p:sp>
      <p:sp>
        <p:nvSpPr>
          <p:cNvPr id="49186" name="Text Box 35"/>
          <p:cNvSpPr txBox="1">
            <a:spLocks noChangeArrowheads="1"/>
          </p:cNvSpPr>
          <p:nvPr/>
        </p:nvSpPr>
        <p:spPr bwMode="auto">
          <a:xfrm>
            <a:off x="900113" y="5805488"/>
            <a:ext cx="3455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66FF33"/>
                </a:solidFill>
                <a:latin typeface="Comic Sans MS" panose="030F0702030302020204" pitchFamily="66" charset="0"/>
              </a:rPr>
              <a:t>SERIES CIRCUIT</a:t>
            </a:r>
          </a:p>
        </p:txBody>
      </p:sp>
      <p:sp>
        <p:nvSpPr>
          <p:cNvPr id="49187" name="Text Box 36"/>
          <p:cNvSpPr txBox="1">
            <a:spLocks noChangeArrowheads="1"/>
          </p:cNvSpPr>
          <p:nvPr/>
        </p:nvSpPr>
        <p:spPr bwMode="auto">
          <a:xfrm>
            <a:off x="5219700" y="5805488"/>
            <a:ext cx="3455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2400" b="1">
                <a:solidFill>
                  <a:srgbClr val="66FF33"/>
                </a:solidFill>
                <a:latin typeface="Comic Sans MS" panose="030F0702030302020204" pitchFamily="66" charset="0"/>
              </a:rPr>
              <a:t>PARALLEL CIRCUIT</a:t>
            </a:r>
          </a:p>
        </p:txBody>
      </p:sp>
      <p:sp>
        <p:nvSpPr>
          <p:cNvPr id="21541" name="Line 37"/>
          <p:cNvSpPr>
            <a:spLocks noChangeShapeType="1"/>
          </p:cNvSpPr>
          <p:nvPr/>
        </p:nvSpPr>
        <p:spPr bwMode="auto">
          <a:xfrm flipH="1">
            <a:off x="1331913" y="5157788"/>
            <a:ext cx="28733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Line 38"/>
          <p:cNvSpPr>
            <a:spLocks noChangeShapeType="1"/>
          </p:cNvSpPr>
          <p:nvPr/>
        </p:nvSpPr>
        <p:spPr bwMode="auto">
          <a:xfrm flipV="1">
            <a:off x="1331913" y="4221163"/>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3" name="Line 39"/>
          <p:cNvSpPr>
            <a:spLocks noChangeShapeType="1"/>
          </p:cNvSpPr>
          <p:nvPr/>
        </p:nvSpPr>
        <p:spPr bwMode="auto">
          <a:xfrm flipV="1">
            <a:off x="2627313" y="4221163"/>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4" name="Line 40"/>
          <p:cNvSpPr>
            <a:spLocks noChangeShapeType="1"/>
          </p:cNvSpPr>
          <p:nvPr/>
        </p:nvSpPr>
        <p:spPr bwMode="auto">
          <a:xfrm>
            <a:off x="2339975" y="5157788"/>
            <a:ext cx="2873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5" name="Oval 41"/>
          <p:cNvSpPr>
            <a:spLocks noChangeArrowheads="1"/>
          </p:cNvSpPr>
          <p:nvPr/>
        </p:nvSpPr>
        <p:spPr bwMode="auto">
          <a:xfrm>
            <a:off x="6516688" y="5084763"/>
            <a:ext cx="720725" cy="649287"/>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3600">
                <a:solidFill>
                  <a:schemeClr val="bg1"/>
                </a:solidFill>
              </a:rPr>
              <a:t>V</a:t>
            </a:r>
          </a:p>
        </p:txBody>
      </p:sp>
      <p:sp>
        <p:nvSpPr>
          <p:cNvPr id="21546" name="Line 42"/>
          <p:cNvSpPr>
            <a:spLocks noChangeShapeType="1"/>
          </p:cNvSpPr>
          <p:nvPr/>
        </p:nvSpPr>
        <p:spPr bwMode="auto">
          <a:xfrm flipH="1">
            <a:off x="6229350" y="5445125"/>
            <a:ext cx="2873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7" name="Line 43"/>
          <p:cNvSpPr>
            <a:spLocks noChangeShapeType="1"/>
          </p:cNvSpPr>
          <p:nvPr/>
        </p:nvSpPr>
        <p:spPr bwMode="auto">
          <a:xfrm>
            <a:off x="7237413" y="5445125"/>
            <a:ext cx="28733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8" name="Line 44"/>
          <p:cNvSpPr>
            <a:spLocks noChangeShapeType="1"/>
          </p:cNvSpPr>
          <p:nvPr/>
        </p:nvSpPr>
        <p:spPr bwMode="auto">
          <a:xfrm flipV="1">
            <a:off x="6227763" y="4508500"/>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9" name="Line 45"/>
          <p:cNvSpPr>
            <a:spLocks noChangeShapeType="1"/>
          </p:cNvSpPr>
          <p:nvPr/>
        </p:nvSpPr>
        <p:spPr bwMode="auto">
          <a:xfrm flipV="1">
            <a:off x="7524750" y="4508500"/>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500"/>
                                  </p:stCondLst>
                                  <p:childTnLst>
                                    <p:set>
                                      <p:cBhvr>
                                        <p:cTn id="6" dur="1" fill="hold">
                                          <p:stCondLst>
                                            <p:cond delay="0"/>
                                          </p:stCondLst>
                                        </p:cTn>
                                        <p:tgtEl>
                                          <p:spTgt spid="21538"/>
                                        </p:tgtEl>
                                        <p:attrNameLst>
                                          <p:attrName>style.visibility</p:attrName>
                                        </p:attrNameLst>
                                      </p:cBhvr>
                                      <p:to>
                                        <p:strVal val="visible"/>
                                      </p:to>
                                    </p:set>
                                    <p:animEffect transition="in" filter="box(in)">
                                      <p:cBhvr>
                                        <p:cTn id="7" dur="500"/>
                                        <p:tgtEl>
                                          <p:spTgt spid="21538"/>
                                        </p:tgtEl>
                                      </p:cBhvr>
                                    </p:animEffect>
                                  </p:childTnLst>
                                </p:cTn>
                              </p:par>
                            </p:childTnLst>
                          </p:cTn>
                        </p:par>
                        <p:par>
                          <p:cTn id="8" fill="hold" nodeType="afterGroup">
                            <p:stCondLst>
                              <p:cond delay="1000"/>
                            </p:stCondLst>
                            <p:childTnLst>
                              <p:par>
                                <p:cTn id="9" presetID="2" presetClass="entr" presetSubtype="4" fill="hold" nodeType="afterEffect">
                                  <p:stCondLst>
                                    <p:cond delay="1000"/>
                                  </p:stCondLst>
                                  <p:childTnLst>
                                    <p:set>
                                      <p:cBhvr>
                                        <p:cTn id="10" dur="1" fill="hold">
                                          <p:stCondLst>
                                            <p:cond delay="0"/>
                                          </p:stCondLst>
                                        </p:cTn>
                                        <p:tgtEl>
                                          <p:spTgt spid="21506"/>
                                        </p:tgtEl>
                                        <p:attrNameLst>
                                          <p:attrName>style.visibility</p:attrName>
                                        </p:attrNameLst>
                                      </p:cBhvr>
                                      <p:to>
                                        <p:strVal val="visible"/>
                                      </p:to>
                                    </p:set>
                                    <p:anim calcmode="lin" valueType="num">
                                      <p:cBhvr additive="base">
                                        <p:cTn id="11" dur="500" fill="hold"/>
                                        <p:tgtEl>
                                          <p:spTgt spid="21506"/>
                                        </p:tgtEl>
                                        <p:attrNameLst>
                                          <p:attrName>ppt_x</p:attrName>
                                        </p:attrNameLst>
                                      </p:cBhvr>
                                      <p:tavLst>
                                        <p:tav tm="0">
                                          <p:val>
                                            <p:strVal val="#ppt_x"/>
                                          </p:val>
                                        </p:tav>
                                        <p:tav tm="100000">
                                          <p:val>
                                            <p:strVal val="#ppt_x"/>
                                          </p:val>
                                        </p:tav>
                                      </p:tavLst>
                                    </p:anim>
                                    <p:anim calcmode="lin" valueType="num">
                                      <p:cBhvr additive="base">
                                        <p:cTn id="12" dur="500" fill="hold"/>
                                        <p:tgtEl>
                                          <p:spTgt spid="2150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1507"/>
                                        </p:tgtEl>
                                        <p:attrNameLst>
                                          <p:attrName>style.visibility</p:attrName>
                                        </p:attrNameLst>
                                      </p:cBhvr>
                                      <p:to>
                                        <p:strVal val="visible"/>
                                      </p:to>
                                    </p:set>
                                    <p:anim calcmode="lin" valueType="num">
                                      <p:cBhvr additive="base">
                                        <p:cTn id="15" dur="500" fill="hold"/>
                                        <p:tgtEl>
                                          <p:spTgt spid="21507"/>
                                        </p:tgtEl>
                                        <p:attrNameLst>
                                          <p:attrName>ppt_x</p:attrName>
                                        </p:attrNameLst>
                                      </p:cBhvr>
                                      <p:tavLst>
                                        <p:tav tm="0">
                                          <p:val>
                                            <p:strVal val="#ppt_x"/>
                                          </p:val>
                                        </p:tav>
                                        <p:tav tm="100000">
                                          <p:val>
                                            <p:strVal val="#ppt_x"/>
                                          </p:val>
                                        </p:tav>
                                      </p:tavLst>
                                    </p:anim>
                                    <p:anim calcmode="lin" valueType="num">
                                      <p:cBhvr additive="base">
                                        <p:cTn id="16" dur="500" fill="hold"/>
                                        <p:tgtEl>
                                          <p:spTgt spid="2150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ppt_x"/>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21509"/>
                                        </p:tgtEl>
                                        <p:attrNameLst>
                                          <p:attrName>style.visibility</p:attrName>
                                        </p:attrNameLst>
                                      </p:cBhvr>
                                      <p:to>
                                        <p:strVal val="visible"/>
                                      </p:to>
                                    </p:set>
                                    <p:anim calcmode="lin" valueType="num">
                                      <p:cBhvr additive="base">
                                        <p:cTn id="23" dur="500" fill="hold"/>
                                        <p:tgtEl>
                                          <p:spTgt spid="21509"/>
                                        </p:tgtEl>
                                        <p:attrNameLst>
                                          <p:attrName>ppt_x</p:attrName>
                                        </p:attrNameLst>
                                      </p:cBhvr>
                                      <p:tavLst>
                                        <p:tav tm="0">
                                          <p:val>
                                            <p:strVal val="#ppt_x"/>
                                          </p:val>
                                        </p:tav>
                                        <p:tav tm="100000">
                                          <p:val>
                                            <p:strVal val="#ppt_x"/>
                                          </p:val>
                                        </p:tav>
                                      </p:tavLst>
                                    </p:anim>
                                    <p:anim calcmode="lin" valueType="num">
                                      <p:cBhvr additive="base">
                                        <p:cTn id="24" dur="500" fill="hold"/>
                                        <p:tgtEl>
                                          <p:spTgt spid="2150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21510"/>
                                        </p:tgtEl>
                                        <p:attrNameLst>
                                          <p:attrName>style.visibility</p:attrName>
                                        </p:attrNameLst>
                                      </p:cBhvr>
                                      <p:to>
                                        <p:strVal val="visible"/>
                                      </p:to>
                                    </p:set>
                                    <p:anim calcmode="lin" valueType="num">
                                      <p:cBhvr additive="base">
                                        <p:cTn id="27" dur="500" fill="hold"/>
                                        <p:tgtEl>
                                          <p:spTgt spid="21510"/>
                                        </p:tgtEl>
                                        <p:attrNameLst>
                                          <p:attrName>ppt_x</p:attrName>
                                        </p:attrNameLst>
                                      </p:cBhvr>
                                      <p:tavLst>
                                        <p:tav tm="0">
                                          <p:val>
                                            <p:strVal val="#ppt_x"/>
                                          </p:val>
                                        </p:tav>
                                        <p:tav tm="100000">
                                          <p:val>
                                            <p:strVal val="#ppt_x"/>
                                          </p:val>
                                        </p:tav>
                                      </p:tavLst>
                                    </p:anim>
                                    <p:anim calcmode="lin" valueType="num">
                                      <p:cBhvr additive="base">
                                        <p:cTn id="28" dur="500" fill="hold"/>
                                        <p:tgtEl>
                                          <p:spTgt spid="215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21511"/>
                                        </p:tgtEl>
                                        <p:attrNameLst>
                                          <p:attrName>style.visibility</p:attrName>
                                        </p:attrNameLst>
                                      </p:cBhvr>
                                      <p:to>
                                        <p:strVal val="visible"/>
                                      </p:to>
                                    </p:set>
                                    <p:anim calcmode="lin" valueType="num">
                                      <p:cBhvr additive="base">
                                        <p:cTn id="31" dur="500" fill="hold"/>
                                        <p:tgtEl>
                                          <p:spTgt spid="21511"/>
                                        </p:tgtEl>
                                        <p:attrNameLst>
                                          <p:attrName>ppt_x</p:attrName>
                                        </p:attrNameLst>
                                      </p:cBhvr>
                                      <p:tavLst>
                                        <p:tav tm="0">
                                          <p:val>
                                            <p:strVal val="#ppt_x"/>
                                          </p:val>
                                        </p:tav>
                                        <p:tav tm="100000">
                                          <p:val>
                                            <p:strVal val="#ppt_x"/>
                                          </p:val>
                                        </p:tav>
                                      </p:tavLst>
                                    </p:anim>
                                    <p:anim calcmode="lin" valueType="num">
                                      <p:cBhvr additive="base">
                                        <p:cTn id="32" dur="500" fill="hold"/>
                                        <p:tgtEl>
                                          <p:spTgt spid="215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000"/>
                                  </p:stCondLst>
                                  <p:childTnLst>
                                    <p:set>
                                      <p:cBhvr>
                                        <p:cTn id="34" dur="1" fill="hold">
                                          <p:stCondLst>
                                            <p:cond delay="0"/>
                                          </p:stCondLst>
                                        </p:cTn>
                                        <p:tgtEl>
                                          <p:spTgt spid="21512"/>
                                        </p:tgtEl>
                                        <p:attrNameLst>
                                          <p:attrName>style.visibility</p:attrName>
                                        </p:attrNameLst>
                                      </p:cBhvr>
                                      <p:to>
                                        <p:strVal val="visible"/>
                                      </p:to>
                                    </p:set>
                                    <p:anim calcmode="lin" valueType="num">
                                      <p:cBhvr additive="base">
                                        <p:cTn id="35" dur="500" fill="hold"/>
                                        <p:tgtEl>
                                          <p:spTgt spid="21512"/>
                                        </p:tgtEl>
                                        <p:attrNameLst>
                                          <p:attrName>ppt_x</p:attrName>
                                        </p:attrNameLst>
                                      </p:cBhvr>
                                      <p:tavLst>
                                        <p:tav tm="0">
                                          <p:val>
                                            <p:strVal val="#ppt_x"/>
                                          </p:val>
                                        </p:tav>
                                        <p:tav tm="100000">
                                          <p:val>
                                            <p:strVal val="#ppt_x"/>
                                          </p:val>
                                        </p:tav>
                                      </p:tavLst>
                                    </p:anim>
                                    <p:anim calcmode="lin" valueType="num">
                                      <p:cBhvr additive="base">
                                        <p:cTn id="36" dur="500" fill="hold"/>
                                        <p:tgtEl>
                                          <p:spTgt spid="215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000"/>
                                  </p:stCondLst>
                                  <p:childTnLst>
                                    <p:set>
                                      <p:cBhvr>
                                        <p:cTn id="38" dur="1" fill="hold">
                                          <p:stCondLst>
                                            <p:cond delay="0"/>
                                          </p:stCondLst>
                                        </p:cTn>
                                        <p:tgtEl>
                                          <p:spTgt spid="21513"/>
                                        </p:tgtEl>
                                        <p:attrNameLst>
                                          <p:attrName>style.visibility</p:attrName>
                                        </p:attrNameLst>
                                      </p:cBhvr>
                                      <p:to>
                                        <p:strVal val="visible"/>
                                      </p:to>
                                    </p:set>
                                    <p:anim calcmode="lin" valueType="num">
                                      <p:cBhvr additive="base">
                                        <p:cTn id="39" dur="500" fill="hold"/>
                                        <p:tgtEl>
                                          <p:spTgt spid="21513"/>
                                        </p:tgtEl>
                                        <p:attrNameLst>
                                          <p:attrName>ppt_x</p:attrName>
                                        </p:attrNameLst>
                                      </p:cBhvr>
                                      <p:tavLst>
                                        <p:tav tm="0">
                                          <p:val>
                                            <p:strVal val="#ppt_x"/>
                                          </p:val>
                                        </p:tav>
                                        <p:tav tm="100000">
                                          <p:val>
                                            <p:strVal val="#ppt_x"/>
                                          </p:val>
                                        </p:tav>
                                      </p:tavLst>
                                    </p:anim>
                                    <p:anim calcmode="lin" valueType="num">
                                      <p:cBhvr additive="base">
                                        <p:cTn id="40" dur="500" fill="hold"/>
                                        <p:tgtEl>
                                          <p:spTgt spid="215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000"/>
                                  </p:stCondLst>
                                  <p:childTnLst>
                                    <p:set>
                                      <p:cBhvr>
                                        <p:cTn id="42" dur="1" fill="hold">
                                          <p:stCondLst>
                                            <p:cond delay="0"/>
                                          </p:stCondLst>
                                        </p:cTn>
                                        <p:tgtEl>
                                          <p:spTgt spid="21514"/>
                                        </p:tgtEl>
                                        <p:attrNameLst>
                                          <p:attrName>style.visibility</p:attrName>
                                        </p:attrNameLst>
                                      </p:cBhvr>
                                      <p:to>
                                        <p:strVal val="visible"/>
                                      </p:to>
                                    </p:set>
                                    <p:anim calcmode="lin" valueType="num">
                                      <p:cBhvr additive="base">
                                        <p:cTn id="43" dur="500" fill="hold"/>
                                        <p:tgtEl>
                                          <p:spTgt spid="21514"/>
                                        </p:tgtEl>
                                        <p:attrNameLst>
                                          <p:attrName>ppt_x</p:attrName>
                                        </p:attrNameLst>
                                      </p:cBhvr>
                                      <p:tavLst>
                                        <p:tav tm="0">
                                          <p:val>
                                            <p:strVal val="#ppt_x"/>
                                          </p:val>
                                        </p:tav>
                                        <p:tav tm="100000">
                                          <p:val>
                                            <p:strVal val="#ppt_x"/>
                                          </p:val>
                                        </p:tav>
                                      </p:tavLst>
                                    </p:anim>
                                    <p:anim calcmode="lin" valueType="num">
                                      <p:cBhvr additive="base">
                                        <p:cTn id="44" dur="500" fill="hold"/>
                                        <p:tgtEl>
                                          <p:spTgt spid="215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21515"/>
                                        </p:tgtEl>
                                        <p:attrNameLst>
                                          <p:attrName>style.visibility</p:attrName>
                                        </p:attrNameLst>
                                      </p:cBhvr>
                                      <p:to>
                                        <p:strVal val="visible"/>
                                      </p:to>
                                    </p:set>
                                    <p:anim calcmode="lin" valueType="num">
                                      <p:cBhvr additive="base">
                                        <p:cTn id="47" dur="500" fill="hold"/>
                                        <p:tgtEl>
                                          <p:spTgt spid="21515"/>
                                        </p:tgtEl>
                                        <p:attrNameLst>
                                          <p:attrName>ppt_x</p:attrName>
                                        </p:attrNameLst>
                                      </p:cBhvr>
                                      <p:tavLst>
                                        <p:tav tm="0">
                                          <p:val>
                                            <p:strVal val="#ppt_x"/>
                                          </p:val>
                                        </p:tav>
                                        <p:tav tm="100000">
                                          <p:val>
                                            <p:strVal val="#ppt_x"/>
                                          </p:val>
                                        </p:tav>
                                      </p:tavLst>
                                    </p:anim>
                                    <p:anim calcmode="lin" valueType="num">
                                      <p:cBhvr additive="base">
                                        <p:cTn id="48" dur="500" fill="hold"/>
                                        <p:tgtEl>
                                          <p:spTgt spid="215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21516"/>
                                        </p:tgtEl>
                                        <p:attrNameLst>
                                          <p:attrName>style.visibility</p:attrName>
                                        </p:attrNameLst>
                                      </p:cBhvr>
                                      <p:to>
                                        <p:strVal val="visible"/>
                                      </p:to>
                                    </p:set>
                                    <p:anim calcmode="lin" valueType="num">
                                      <p:cBhvr additive="base">
                                        <p:cTn id="51" dur="500" fill="hold"/>
                                        <p:tgtEl>
                                          <p:spTgt spid="21516"/>
                                        </p:tgtEl>
                                        <p:attrNameLst>
                                          <p:attrName>ppt_x</p:attrName>
                                        </p:attrNameLst>
                                      </p:cBhvr>
                                      <p:tavLst>
                                        <p:tav tm="0">
                                          <p:val>
                                            <p:strVal val="#ppt_x"/>
                                          </p:val>
                                        </p:tav>
                                        <p:tav tm="100000">
                                          <p:val>
                                            <p:strVal val="#ppt_x"/>
                                          </p:val>
                                        </p:tav>
                                      </p:tavLst>
                                    </p:anim>
                                    <p:anim calcmode="lin" valueType="num">
                                      <p:cBhvr additive="base">
                                        <p:cTn id="52" dur="500" fill="hold"/>
                                        <p:tgtEl>
                                          <p:spTgt spid="215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21517"/>
                                        </p:tgtEl>
                                        <p:attrNameLst>
                                          <p:attrName>style.visibility</p:attrName>
                                        </p:attrNameLst>
                                      </p:cBhvr>
                                      <p:to>
                                        <p:strVal val="visible"/>
                                      </p:to>
                                    </p:set>
                                    <p:anim calcmode="lin" valueType="num">
                                      <p:cBhvr additive="base">
                                        <p:cTn id="55" dur="500" fill="hold"/>
                                        <p:tgtEl>
                                          <p:spTgt spid="21517"/>
                                        </p:tgtEl>
                                        <p:attrNameLst>
                                          <p:attrName>ppt_x</p:attrName>
                                        </p:attrNameLst>
                                      </p:cBhvr>
                                      <p:tavLst>
                                        <p:tav tm="0">
                                          <p:val>
                                            <p:strVal val="#ppt_x"/>
                                          </p:val>
                                        </p:tav>
                                        <p:tav tm="100000">
                                          <p:val>
                                            <p:strVal val="#ppt_x"/>
                                          </p:val>
                                        </p:tav>
                                      </p:tavLst>
                                    </p:anim>
                                    <p:anim calcmode="lin" valueType="num">
                                      <p:cBhvr additive="base">
                                        <p:cTn id="56" dur="500" fill="hold"/>
                                        <p:tgtEl>
                                          <p:spTgt spid="2151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21518"/>
                                        </p:tgtEl>
                                        <p:attrNameLst>
                                          <p:attrName>style.visibility</p:attrName>
                                        </p:attrNameLst>
                                      </p:cBhvr>
                                      <p:to>
                                        <p:strVal val="visible"/>
                                      </p:to>
                                    </p:set>
                                    <p:anim calcmode="lin" valueType="num">
                                      <p:cBhvr additive="base">
                                        <p:cTn id="59" dur="500" fill="hold"/>
                                        <p:tgtEl>
                                          <p:spTgt spid="21518"/>
                                        </p:tgtEl>
                                        <p:attrNameLst>
                                          <p:attrName>ppt_x</p:attrName>
                                        </p:attrNameLst>
                                      </p:cBhvr>
                                      <p:tavLst>
                                        <p:tav tm="0">
                                          <p:val>
                                            <p:strVal val="#ppt_x"/>
                                          </p:val>
                                        </p:tav>
                                        <p:tav tm="100000">
                                          <p:val>
                                            <p:strVal val="#ppt_x"/>
                                          </p:val>
                                        </p:tav>
                                      </p:tavLst>
                                    </p:anim>
                                    <p:anim calcmode="lin" valueType="num">
                                      <p:cBhvr additive="base">
                                        <p:cTn id="60" dur="500" fill="hold"/>
                                        <p:tgtEl>
                                          <p:spTgt spid="2151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000"/>
                                  </p:stCondLst>
                                  <p:childTnLst>
                                    <p:set>
                                      <p:cBhvr>
                                        <p:cTn id="62" dur="1" fill="hold">
                                          <p:stCondLst>
                                            <p:cond delay="0"/>
                                          </p:stCondLst>
                                        </p:cTn>
                                        <p:tgtEl>
                                          <p:spTgt spid="21519"/>
                                        </p:tgtEl>
                                        <p:attrNameLst>
                                          <p:attrName>style.visibility</p:attrName>
                                        </p:attrNameLst>
                                      </p:cBhvr>
                                      <p:to>
                                        <p:strVal val="visible"/>
                                      </p:to>
                                    </p:set>
                                    <p:anim calcmode="lin" valueType="num">
                                      <p:cBhvr additive="base">
                                        <p:cTn id="63" dur="500" fill="hold"/>
                                        <p:tgtEl>
                                          <p:spTgt spid="21519"/>
                                        </p:tgtEl>
                                        <p:attrNameLst>
                                          <p:attrName>ppt_x</p:attrName>
                                        </p:attrNameLst>
                                      </p:cBhvr>
                                      <p:tavLst>
                                        <p:tav tm="0">
                                          <p:val>
                                            <p:strVal val="#ppt_x"/>
                                          </p:val>
                                        </p:tav>
                                        <p:tav tm="100000">
                                          <p:val>
                                            <p:strVal val="#ppt_x"/>
                                          </p:val>
                                        </p:tav>
                                      </p:tavLst>
                                    </p:anim>
                                    <p:anim calcmode="lin" valueType="num">
                                      <p:cBhvr additive="base">
                                        <p:cTn id="64" dur="500" fill="hold"/>
                                        <p:tgtEl>
                                          <p:spTgt spid="215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21535"/>
                                        </p:tgtEl>
                                        <p:attrNameLst>
                                          <p:attrName>style.visibility</p:attrName>
                                        </p:attrNameLst>
                                      </p:cBhvr>
                                      <p:to>
                                        <p:strVal val="visible"/>
                                      </p:to>
                                    </p:set>
                                    <p:anim calcmode="lin" valueType="num">
                                      <p:cBhvr additive="base">
                                        <p:cTn id="67" dur="500" fill="hold"/>
                                        <p:tgtEl>
                                          <p:spTgt spid="21535"/>
                                        </p:tgtEl>
                                        <p:attrNameLst>
                                          <p:attrName>ppt_x</p:attrName>
                                        </p:attrNameLst>
                                      </p:cBhvr>
                                      <p:tavLst>
                                        <p:tav tm="0">
                                          <p:val>
                                            <p:strVal val="#ppt_x"/>
                                          </p:val>
                                        </p:tav>
                                        <p:tav tm="100000">
                                          <p:val>
                                            <p:strVal val="#ppt_x"/>
                                          </p:val>
                                        </p:tav>
                                      </p:tavLst>
                                    </p:anim>
                                    <p:anim calcmode="lin" valueType="num">
                                      <p:cBhvr additive="base">
                                        <p:cTn id="68" dur="500" fill="hold"/>
                                        <p:tgtEl>
                                          <p:spTgt spid="2153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21541"/>
                                        </p:tgtEl>
                                        <p:attrNameLst>
                                          <p:attrName>style.visibility</p:attrName>
                                        </p:attrNameLst>
                                      </p:cBhvr>
                                      <p:to>
                                        <p:strVal val="visible"/>
                                      </p:to>
                                    </p:set>
                                    <p:anim calcmode="lin" valueType="num">
                                      <p:cBhvr additive="base">
                                        <p:cTn id="71" dur="500" fill="hold"/>
                                        <p:tgtEl>
                                          <p:spTgt spid="21541"/>
                                        </p:tgtEl>
                                        <p:attrNameLst>
                                          <p:attrName>ppt_x</p:attrName>
                                        </p:attrNameLst>
                                      </p:cBhvr>
                                      <p:tavLst>
                                        <p:tav tm="0">
                                          <p:val>
                                            <p:strVal val="#ppt_x"/>
                                          </p:val>
                                        </p:tav>
                                        <p:tav tm="100000">
                                          <p:val>
                                            <p:strVal val="#ppt_x"/>
                                          </p:val>
                                        </p:tav>
                                      </p:tavLst>
                                    </p:anim>
                                    <p:anim calcmode="lin" valueType="num">
                                      <p:cBhvr additive="base">
                                        <p:cTn id="72" dur="500" fill="hold"/>
                                        <p:tgtEl>
                                          <p:spTgt spid="2154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1000"/>
                                  </p:stCondLst>
                                  <p:childTnLst>
                                    <p:set>
                                      <p:cBhvr>
                                        <p:cTn id="74" dur="1" fill="hold">
                                          <p:stCondLst>
                                            <p:cond delay="0"/>
                                          </p:stCondLst>
                                        </p:cTn>
                                        <p:tgtEl>
                                          <p:spTgt spid="21542"/>
                                        </p:tgtEl>
                                        <p:attrNameLst>
                                          <p:attrName>style.visibility</p:attrName>
                                        </p:attrNameLst>
                                      </p:cBhvr>
                                      <p:to>
                                        <p:strVal val="visible"/>
                                      </p:to>
                                    </p:set>
                                    <p:anim calcmode="lin" valueType="num">
                                      <p:cBhvr additive="base">
                                        <p:cTn id="75" dur="500" fill="hold"/>
                                        <p:tgtEl>
                                          <p:spTgt spid="21542"/>
                                        </p:tgtEl>
                                        <p:attrNameLst>
                                          <p:attrName>ppt_x</p:attrName>
                                        </p:attrNameLst>
                                      </p:cBhvr>
                                      <p:tavLst>
                                        <p:tav tm="0">
                                          <p:val>
                                            <p:strVal val="#ppt_x"/>
                                          </p:val>
                                        </p:tav>
                                        <p:tav tm="100000">
                                          <p:val>
                                            <p:strVal val="#ppt_x"/>
                                          </p:val>
                                        </p:tav>
                                      </p:tavLst>
                                    </p:anim>
                                    <p:anim calcmode="lin" valueType="num">
                                      <p:cBhvr additive="base">
                                        <p:cTn id="76" dur="500" fill="hold"/>
                                        <p:tgtEl>
                                          <p:spTgt spid="2154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1000"/>
                                  </p:stCondLst>
                                  <p:childTnLst>
                                    <p:set>
                                      <p:cBhvr>
                                        <p:cTn id="78" dur="1" fill="hold">
                                          <p:stCondLst>
                                            <p:cond delay="0"/>
                                          </p:stCondLst>
                                        </p:cTn>
                                        <p:tgtEl>
                                          <p:spTgt spid="21543"/>
                                        </p:tgtEl>
                                        <p:attrNameLst>
                                          <p:attrName>style.visibility</p:attrName>
                                        </p:attrNameLst>
                                      </p:cBhvr>
                                      <p:to>
                                        <p:strVal val="visible"/>
                                      </p:to>
                                    </p:set>
                                    <p:anim calcmode="lin" valueType="num">
                                      <p:cBhvr additive="base">
                                        <p:cTn id="79" dur="500" fill="hold"/>
                                        <p:tgtEl>
                                          <p:spTgt spid="21543"/>
                                        </p:tgtEl>
                                        <p:attrNameLst>
                                          <p:attrName>ppt_x</p:attrName>
                                        </p:attrNameLst>
                                      </p:cBhvr>
                                      <p:tavLst>
                                        <p:tav tm="0">
                                          <p:val>
                                            <p:strVal val="#ppt_x"/>
                                          </p:val>
                                        </p:tav>
                                        <p:tav tm="100000">
                                          <p:val>
                                            <p:strVal val="#ppt_x"/>
                                          </p:val>
                                        </p:tav>
                                      </p:tavLst>
                                    </p:anim>
                                    <p:anim calcmode="lin" valueType="num">
                                      <p:cBhvr additive="base">
                                        <p:cTn id="80" dur="500" fill="hold"/>
                                        <p:tgtEl>
                                          <p:spTgt spid="2154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1000"/>
                                  </p:stCondLst>
                                  <p:childTnLst>
                                    <p:set>
                                      <p:cBhvr>
                                        <p:cTn id="82" dur="1" fill="hold">
                                          <p:stCondLst>
                                            <p:cond delay="0"/>
                                          </p:stCondLst>
                                        </p:cTn>
                                        <p:tgtEl>
                                          <p:spTgt spid="21544"/>
                                        </p:tgtEl>
                                        <p:attrNameLst>
                                          <p:attrName>style.visibility</p:attrName>
                                        </p:attrNameLst>
                                      </p:cBhvr>
                                      <p:to>
                                        <p:strVal val="visible"/>
                                      </p:to>
                                    </p:set>
                                    <p:anim calcmode="lin" valueType="num">
                                      <p:cBhvr additive="base">
                                        <p:cTn id="83" dur="500" fill="hold"/>
                                        <p:tgtEl>
                                          <p:spTgt spid="21544"/>
                                        </p:tgtEl>
                                        <p:attrNameLst>
                                          <p:attrName>ppt_x</p:attrName>
                                        </p:attrNameLst>
                                      </p:cBhvr>
                                      <p:tavLst>
                                        <p:tav tm="0">
                                          <p:val>
                                            <p:strVal val="#ppt_x"/>
                                          </p:val>
                                        </p:tav>
                                        <p:tav tm="100000">
                                          <p:val>
                                            <p:strVal val="#ppt_x"/>
                                          </p:val>
                                        </p:tav>
                                      </p:tavLst>
                                    </p:anim>
                                    <p:anim calcmode="lin" valueType="num">
                                      <p:cBhvr additive="base">
                                        <p:cTn id="84" dur="500" fill="hold"/>
                                        <p:tgtEl>
                                          <p:spTgt spid="21544"/>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2500"/>
                            </p:stCondLst>
                            <p:childTnLst>
                              <p:par>
                                <p:cTn id="86" presetID="2" presetClass="entr" presetSubtype="4" fill="hold" nodeType="afterEffect">
                                  <p:stCondLst>
                                    <p:cond delay="1500"/>
                                  </p:stCondLst>
                                  <p:childTnLst>
                                    <p:set>
                                      <p:cBhvr>
                                        <p:cTn id="87" dur="1" fill="hold">
                                          <p:stCondLst>
                                            <p:cond delay="0"/>
                                          </p:stCondLst>
                                        </p:cTn>
                                        <p:tgtEl>
                                          <p:spTgt spid="21521"/>
                                        </p:tgtEl>
                                        <p:attrNameLst>
                                          <p:attrName>style.visibility</p:attrName>
                                        </p:attrNameLst>
                                      </p:cBhvr>
                                      <p:to>
                                        <p:strVal val="visible"/>
                                      </p:to>
                                    </p:set>
                                    <p:anim calcmode="lin" valueType="num">
                                      <p:cBhvr additive="base">
                                        <p:cTn id="88" dur="500" fill="hold"/>
                                        <p:tgtEl>
                                          <p:spTgt spid="21521"/>
                                        </p:tgtEl>
                                        <p:attrNameLst>
                                          <p:attrName>ppt_x</p:attrName>
                                        </p:attrNameLst>
                                      </p:cBhvr>
                                      <p:tavLst>
                                        <p:tav tm="0">
                                          <p:val>
                                            <p:strVal val="#ppt_x"/>
                                          </p:val>
                                        </p:tav>
                                        <p:tav tm="100000">
                                          <p:val>
                                            <p:strVal val="#ppt_x"/>
                                          </p:val>
                                        </p:tav>
                                      </p:tavLst>
                                    </p:anim>
                                    <p:anim calcmode="lin" valueType="num">
                                      <p:cBhvr additive="base">
                                        <p:cTn id="89" dur="500" fill="hold"/>
                                        <p:tgtEl>
                                          <p:spTgt spid="21521"/>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1522"/>
                                        </p:tgtEl>
                                        <p:attrNameLst>
                                          <p:attrName>style.visibility</p:attrName>
                                        </p:attrNameLst>
                                      </p:cBhvr>
                                      <p:to>
                                        <p:strVal val="visible"/>
                                      </p:to>
                                    </p:set>
                                    <p:anim calcmode="lin" valueType="num">
                                      <p:cBhvr additive="base">
                                        <p:cTn id="92" dur="500" fill="hold"/>
                                        <p:tgtEl>
                                          <p:spTgt spid="21522"/>
                                        </p:tgtEl>
                                        <p:attrNameLst>
                                          <p:attrName>ppt_x</p:attrName>
                                        </p:attrNameLst>
                                      </p:cBhvr>
                                      <p:tavLst>
                                        <p:tav tm="0">
                                          <p:val>
                                            <p:strVal val="#ppt_x"/>
                                          </p:val>
                                        </p:tav>
                                        <p:tav tm="100000">
                                          <p:val>
                                            <p:strVal val="#ppt_x"/>
                                          </p:val>
                                        </p:tav>
                                      </p:tavLst>
                                    </p:anim>
                                    <p:anim calcmode="lin" valueType="num">
                                      <p:cBhvr additive="base">
                                        <p:cTn id="93" dur="500" fill="hold"/>
                                        <p:tgtEl>
                                          <p:spTgt spid="21522"/>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1523"/>
                                        </p:tgtEl>
                                        <p:attrNameLst>
                                          <p:attrName>style.visibility</p:attrName>
                                        </p:attrNameLst>
                                      </p:cBhvr>
                                      <p:to>
                                        <p:strVal val="visible"/>
                                      </p:to>
                                    </p:set>
                                    <p:anim calcmode="lin" valueType="num">
                                      <p:cBhvr additive="base">
                                        <p:cTn id="96" dur="500" fill="hold"/>
                                        <p:tgtEl>
                                          <p:spTgt spid="21523"/>
                                        </p:tgtEl>
                                        <p:attrNameLst>
                                          <p:attrName>ppt_x</p:attrName>
                                        </p:attrNameLst>
                                      </p:cBhvr>
                                      <p:tavLst>
                                        <p:tav tm="0">
                                          <p:val>
                                            <p:strVal val="#ppt_x"/>
                                          </p:val>
                                        </p:tav>
                                        <p:tav tm="100000">
                                          <p:val>
                                            <p:strVal val="#ppt_x"/>
                                          </p:val>
                                        </p:tav>
                                      </p:tavLst>
                                    </p:anim>
                                    <p:anim calcmode="lin" valueType="num">
                                      <p:cBhvr additive="base">
                                        <p:cTn id="97" dur="500" fill="hold"/>
                                        <p:tgtEl>
                                          <p:spTgt spid="21523"/>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1524"/>
                                        </p:tgtEl>
                                        <p:attrNameLst>
                                          <p:attrName>style.visibility</p:attrName>
                                        </p:attrNameLst>
                                      </p:cBhvr>
                                      <p:to>
                                        <p:strVal val="visible"/>
                                      </p:to>
                                    </p:set>
                                    <p:anim calcmode="lin" valueType="num">
                                      <p:cBhvr additive="base">
                                        <p:cTn id="100" dur="500" fill="hold"/>
                                        <p:tgtEl>
                                          <p:spTgt spid="21524"/>
                                        </p:tgtEl>
                                        <p:attrNameLst>
                                          <p:attrName>ppt_x</p:attrName>
                                        </p:attrNameLst>
                                      </p:cBhvr>
                                      <p:tavLst>
                                        <p:tav tm="0">
                                          <p:val>
                                            <p:strVal val="#ppt_x"/>
                                          </p:val>
                                        </p:tav>
                                        <p:tav tm="100000">
                                          <p:val>
                                            <p:strVal val="#ppt_x"/>
                                          </p:val>
                                        </p:tav>
                                      </p:tavLst>
                                    </p:anim>
                                    <p:anim calcmode="lin" valueType="num">
                                      <p:cBhvr additive="base">
                                        <p:cTn id="101" dur="500" fill="hold"/>
                                        <p:tgtEl>
                                          <p:spTgt spid="21524"/>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21525"/>
                                        </p:tgtEl>
                                        <p:attrNameLst>
                                          <p:attrName>style.visibility</p:attrName>
                                        </p:attrNameLst>
                                      </p:cBhvr>
                                      <p:to>
                                        <p:strVal val="visible"/>
                                      </p:to>
                                    </p:set>
                                    <p:anim calcmode="lin" valueType="num">
                                      <p:cBhvr additive="base">
                                        <p:cTn id="104" dur="500" fill="hold"/>
                                        <p:tgtEl>
                                          <p:spTgt spid="21525"/>
                                        </p:tgtEl>
                                        <p:attrNameLst>
                                          <p:attrName>ppt_x</p:attrName>
                                        </p:attrNameLst>
                                      </p:cBhvr>
                                      <p:tavLst>
                                        <p:tav tm="0">
                                          <p:val>
                                            <p:strVal val="#ppt_x"/>
                                          </p:val>
                                        </p:tav>
                                        <p:tav tm="100000">
                                          <p:val>
                                            <p:strVal val="#ppt_x"/>
                                          </p:val>
                                        </p:tav>
                                      </p:tavLst>
                                    </p:anim>
                                    <p:anim calcmode="lin" valueType="num">
                                      <p:cBhvr additive="base">
                                        <p:cTn id="105" dur="500" fill="hold"/>
                                        <p:tgtEl>
                                          <p:spTgt spid="2152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21526"/>
                                        </p:tgtEl>
                                        <p:attrNameLst>
                                          <p:attrName>style.visibility</p:attrName>
                                        </p:attrNameLst>
                                      </p:cBhvr>
                                      <p:to>
                                        <p:strVal val="visible"/>
                                      </p:to>
                                    </p:set>
                                    <p:anim calcmode="lin" valueType="num">
                                      <p:cBhvr additive="base">
                                        <p:cTn id="108" dur="500" fill="hold"/>
                                        <p:tgtEl>
                                          <p:spTgt spid="21526"/>
                                        </p:tgtEl>
                                        <p:attrNameLst>
                                          <p:attrName>ppt_x</p:attrName>
                                        </p:attrNameLst>
                                      </p:cBhvr>
                                      <p:tavLst>
                                        <p:tav tm="0">
                                          <p:val>
                                            <p:strVal val="#ppt_x"/>
                                          </p:val>
                                        </p:tav>
                                        <p:tav tm="100000">
                                          <p:val>
                                            <p:strVal val="#ppt_x"/>
                                          </p:val>
                                        </p:tav>
                                      </p:tavLst>
                                    </p:anim>
                                    <p:anim calcmode="lin" valueType="num">
                                      <p:cBhvr additive="base">
                                        <p:cTn id="109" dur="500" fill="hold"/>
                                        <p:tgtEl>
                                          <p:spTgt spid="21526"/>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527"/>
                                        </p:tgtEl>
                                        <p:attrNameLst>
                                          <p:attrName>style.visibility</p:attrName>
                                        </p:attrNameLst>
                                      </p:cBhvr>
                                      <p:to>
                                        <p:strVal val="visible"/>
                                      </p:to>
                                    </p:set>
                                    <p:anim calcmode="lin" valueType="num">
                                      <p:cBhvr additive="base">
                                        <p:cTn id="112" dur="500" fill="hold"/>
                                        <p:tgtEl>
                                          <p:spTgt spid="21527"/>
                                        </p:tgtEl>
                                        <p:attrNameLst>
                                          <p:attrName>ppt_x</p:attrName>
                                        </p:attrNameLst>
                                      </p:cBhvr>
                                      <p:tavLst>
                                        <p:tav tm="0">
                                          <p:val>
                                            <p:strVal val="#ppt_x"/>
                                          </p:val>
                                        </p:tav>
                                        <p:tav tm="100000">
                                          <p:val>
                                            <p:strVal val="#ppt_x"/>
                                          </p:val>
                                        </p:tav>
                                      </p:tavLst>
                                    </p:anim>
                                    <p:anim calcmode="lin" valueType="num">
                                      <p:cBhvr additive="base">
                                        <p:cTn id="113" dur="500" fill="hold"/>
                                        <p:tgtEl>
                                          <p:spTgt spid="21527"/>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1528"/>
                                        </p:tgtEl>
                                        <p:attrNameLst>
                                          <p:attrName>style.visibility</p:attrName>
                                        </p:attrNameLst>
                                      </p:cBhvr>
                                      <p:to>
                                        <p:strVal val="visible"/>
                                      </p:to>
                                    </p:set>
                                    <p:anim calcmode="lin" valueType="num">
                                      <p:cBhvr additive="base">
                                        <p:cTn id="116" dur="500" fill="hold"/>
                                        <p:tgtEl>
                                          <p:spTgt spid="21528"/>
                                        </p:tgtEl>
                                        <p:attrNameLst>
                                          <p:attrName>ppt_x</p:attrName>
                                        </p:attrNameLst>
                                      </p:cBhvr>
                                      <p:tavLst>
                                        <p:tav tm="0">
                                          <p:val>
                                            <p:strVal val="#ppt_x"/>
                                          </p:val>
                                        </p:tav>
                                        <p:tav tm="100000">
                                          <p:val>
                                            <p:strVal val="#ppt_x"/>
                                          </p:val>
                                        </p:tav>
                                      </p:tavLst>
                                    </p:anim>
                                    <p:anim calcmode="lin" valueType="num">
                                      <p:cBhvr additive="base">
                                        <p:cTn id="117" dur="500" fill="hold"/>
                                        <p:tgtEl>
                                          <p:spTgt spid="21528"/>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21529"/>
                                        </p:tgtEl>
                                        <p:attrNameLst>
                                          <p:attrName>style.visibility</p:attrName>
                                        </p:attrNameLst>
                                      </p:cBhvr>
                                      <p:to>
                                        <p:strVal val="visible"/>
                                      </p:to>
                                    </p:set>
                                    <p:anim calcmode="lin" valueType="num">
                                      <p:cBhvr additive="base">
                                        <p:cTn id="120" dur="500" fill="hold"/>
                                        <p:tgtEl>
                                          <p:spTgt spid="21529"/>
                                        </p:tgtEl>
                                        <p:attrNameLst>
                                          <p:attrName>ppt_x</p:attrName>
                                        </p:attrNameLst>
                                      </p:cBhvr>
                                      <p:tavLst>
                                        <p:tav tm="0">
                                          <p:val>
                                            <p:strVal val="#ppt_x"/>
                                          </p:val>
                                        </p:tav>
                                        <p:tav tm="100000">
                                          <p:val>
                                            <p:strVal val="#ppt_x"/>
                                          </p:val>
                                        </p:tav>
                                      </p:tavLst>
                                    </p:anim>
                                    <p:anim calcmode="lin" valueType="num">
                                      <p:cBhvr additive="base">
                                        <p:cTn id="121" dur="500" fill="hold"/>
                                        <p:tgtEl>
                                          <p:spTgt spid="2152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1530"/>
                                        </p:tgtEl>
                                        <p:attrNameLst>
                                          <p:attrName>style.visibility</p:attrName>
                                        </p:attrNameLst>
                                      </p:cBhvr>
                                      <p:to>
                                        <p:strVal val="visible"/>
                                      </p:to>
                                    </p:set>
                                    <p:anim calcmode="lin" valueType="num">
                                      <p:cBhvr additive="base">
                                        <p:cTn id="124" dur="500" fill="hold"/>
                                        <p:tgtEl>
                                          <p:spTgt spid="21530"/>
                                        </p:tgtEl>
                                        <p:attrNameLst>
                                          <p:attrName>ppt_x</p:attrName>
                                        </p:attrNameLst>
                                      </p:cBhvr>
                                      <p:tavLst>
                                        <p:tav tm="0">
                                          <p:val>
                                            <p:strVal val="#ppt_x"/>
                                          </p:val>
                                        </p:tav>
                                        <p:tav tm="100000">
                                          <p:val>
                                            <p:strVal val="#ppt_x"/>
                                          </p:val>
                                        </p:tav>
                                      </p:tavLst>
                                    </p:anim>
                                    <p:anim calcmode="lin" valueType="num">
                                      <p:cBhvr additive="base">
                                        <p:cTn id="125" dur="500" fill="hold"/>
                                        <p:tgtEl>
                                          <p:spTgt spid="21530"/>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21531"/>
                                        </p:tgtEl>
                                        <p:attrNameLst>
                                          <p:attrName>style.visibility</p:attrName>
                                        </p:attrNameLst>
                                      </p:cBhvr>
                                      <p:to>
                                        <p:strVal val="visible"/>
                                      </p:to>
                                    </p:set>
                                    <p:anim calcmode="lin" valueType="num">
                                      <p:cBhvr additive="base">
                                        <p:cTn id="128" dur="500" fill="hold"/>
                                        <p:tgtEl>
                                          <p:spTgt spid="21531"/>
                                        </p:tgtEl>
                                        <p:attrNameLst>
                                          <p:attrName>ppt_x</p:attrName>
                                        </p:attrNameLst>
                                      </p:cBhvr>
                                      <p:tavLst>
                                        <p:tav tm="0">
                                          <p:val>
                                            <p:strVal val="#ppt_x"/>
                                          </p:val>
                                        </p:tav>
                                        <p:tav tm="100000">
                                          <p:val>
                                            <p:strVal val="#ppt_x"/>
                                          </p:val>
                                        </p:tav>
                                      </p:tavLst>
                                    </p:anim>
                                    <p:anim calcmode="lin" valueType="num">
                                      <p:cBhvr additive="base">
                                        <p:cTn id="129" dur="500" fill="hold"/>
                                        <p:tgtEl>
                                          <p:spTgt spid="21531"/>
                                        </p:tgtEl>
                                        <p:attrNameLst>
                                          <p:attrName>ppt_y</p:attrName>
                                        </p:attrNameLst>
                                      </p:cBhvr>
                                      <p:tavLst>
                                        <p:tav tm="0">
                                          <p:val>
                                            <p:strVal val="1+#ppt_h/2"/>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21532"/>
                                        </p:tgtEl>
                                        <p:attrNameLst>
                                          <p:attrName>style.visibility</p:attrName>
                                        </p:attrNameLst>
                                      </p:cBhvr>
                                      <p:to>
                                        <p:strVal val="visible"/>
                                      </p:to>
                                    </p:set>
                                    <p:anim calcmode="lin" valueType="num">
                                      <p:cBhvr additive="base">
                                        <p:cTn id="132" dur="500" fill="hold"/>
                                        <p:tgtEl>
                                          <p:spTgt spid="21532"/>
                                        </p:tgtEl>
                                        <p:attrNameLst>
                                          <p:attrName>ppt_x</p:attrName>
                                        </p:attrNameLst>
                                      </p:cBhvr>
                                      <p:tavLst>
                                        <p:tav tm="0">
                                          <p:val>
                                            <p:strVal val="#ppt_x"/>
                                          </p:val>
                                        </p:tav>
                                        <p:tav tm="100000">
                                          <p:val>
                                            <p:strVal val="#ppt_x"/>
                                          </p:val>
                                        </p:tav>
                                      </p:tavLst>
                                    </p:anim>
                                    <p:anim calcmode="lin" valueType="num">
                                      <p:cBhvr additive="base">
                                        <p:cTn id="133" dur="500" fill="hold"/>
                                        <p:tgtEl>
                                          <p:spTgt spid="21532"/>
                                        </p:tgtEl>
                                        <p:attrNameLst>
                                          <p:attrName>ppt_y</p:attrName>
                                        </p:attrNameLst>
                                      </p:cBhvr>
                                      <p:tavLst>
                                        <p:tav tm="0">
                                          <p:val>
                                            <p:strVal val="1+#ppt_h/2"/>
                                          </p:val>
                                        </p:tav>
                                        <p:tav tm="100000">
                                          <p:val>
                                            <p:strVal val="#ppt_y"/>
                                          </p:val>
                                        </p:tav>
                                      </p:tavLst>
                                    </p:anim>
                                  </p:childTnLst>
                                </p:cTn>
                              </p:par>
                              <p:par>
                                <p:cTn id="134" presetID="2" presetClass="entr" presetSubtype="4" fill="hold" nodeType="withEffect">
                                  <p:stCondLst>
                                    <p:cond delay="0"/>
                                  </p:stCondLst>
                                  <p:childTnLst>
                                    <p:set>
                                      <p:cBhvr>
                                        <p:cTn id="135" dur="1" fill="hold">
                                          <p:stCondLst>
                                            <p:cond delay="0"/>
                                          </p:stCondLst>
                                        </p:cTn>
                                        <p:tgtEl>
                                          <p:spTgt spid="21533"/>
                                        </p:tgtEl>
                                        <p:attrNameLst>
                                          <p:attrName>style.visibility</p:attrName>
                                        </p:attrNameLst>
                                      </p:cBhvr>
                                      <p:to>
                                        <p:strVal val="visible"/>
                                      </p:to>
                                    </p:set>
                                    <p:anim calcmode="lin" valueType="num">
                                      <p:cBhvr additive="base">
                                        <p:cTn id="136" dur="500" fill="hold"/>
                                        <p:tgtEl>
                                          <p:spTgt spid="21533"/>
                                        </p:tgtEl>
                                        <p:attrNameLst>
                                          <p:attrName>ppt_x</p:attrName>
                                        </p:attrNameLst>
                                      </p:cBhvr>
                                      <p:tavLst>
                                        <p:tav tm="0">
                                          <p:val>
                                            <p:strVal val="#ppt_x"/>
                                          </p:val>
                                        </p:tav>
                                        <p:tav tm="100000">
                                          <p:val>
                                            <p:strVal val="#ppt_x"/>
                                          </p:val>
                                        </p:tav>
                                      </p:tavLst>
                                    </p:anim>
                                    <p:anim calcmode="lin" valueType="num">
                                      <p:cBhvr additive="base">
                                        <p:cTn id="137" dur="500" fill="hold"/>
                                        <p:tgtEl>
                                          <p:spTgt spid="21533"/>
                                        </p:tgtEl>
                                        <p:attrNameLst>
                                          <p:attrName>ppt_y</p:attrName>
                                        </p:attrNameLst>
                                      </p:cBhvr>
                                      <p:tavLst>
                                        <p:tav tm="0">
                                          <p:val>
                                            <p:strVal val="1+#ppt_h/2"/>
                                          </p:val>
                                        </p:tav>
                                        <p:tav tm="100000">
                                          <p:val>
                                            <p:strVal val="#ppt_y"/>
                                          </p:val>
                                        </p:tav>
                                      </p:tavLst>
                                    </p:anim>
                                  </p:childTnLst>
                                </p:cTn>
                              </p:par>
                              <p:par>
                                <p:cTn id="138" presetID="2" presetClass="entr" presetSubtype="4" fill="hold" nodeType="withEffect">
                                  <p:stCondLst>
                                    <p:cond delay="0"/>
                                  </p:stCondLst>
                                  <p:childTnLst>
                                    <p:set>
                                      <p:cBhvr>
                                        <p:cTn id="139" dur="1" fill="hold">
                                          <p:stCondLst>
                                            <p:cond delay="0"/>
                                          </p:stCondLst>
                                        </p:cTn>
                                        <p:tgtEl>
                                          <p:spTgt spid="21534"/>
                                        </p:tgtEl>
                                        <p:attrNameLst>
                                          <p:attrName>style.visibility</p:attrName>
                                        </p:attrNameLst>
                                      </p:cBhvr>
                                      <p:to>
                                        <p:strVal val="visible"/>
                                      </p:to>
                                    </p:set>
                                    <p:anim calcmode="lin" valueType="num">
                                      <p:cBhvr additive="base">
                                        <p:cTn id="140" dur="500" fill="hold"/>
                                        <p:tgtEl>
                                          <p:spTgt spid="21534"/>
                                        </p:tgtEl>
                                        <p:attrNameLst>
                                          <p:attrName>ppt_x</p:attrName>
                                        </p:attrNameLst>
                                      </p:cBhvr>
                                      <p:tavLst>
                                        <p:tav tm="0">
                                          <p:val>
                                            <p:strVal val="#ppt_x"/>
                                          </p:val>
                                        </p:tav>
                                        <p:tav tm="100000">
                                          <p:val>
                                            <p:strVal val="#ppt_x"/>
                                          </p:val>
                                        </p:tav>
                                      </p:tavLst>
                                    </p:anim>
                                    <p:anim calcmode="lin" valueType="num">
                                      <p:cBhvr additive="base">
                                        <p:cTn id="141" dur="500" fill="hold"/>
                                        <p:tgtEl>
                                          <p:spTgt spid="21534"/>
                                        </p:tgtEl>
                                        <p:attrNameLst>
                                          <p:attrName>ppt_y</p:attrName>
                                        </p:attrNameLst>
                                      </p:cBhvr>
                                      <p:tavLst>
                                        <p:tav tm="0">
                                          <p:val>
                                            <p:strVal val="1+#ppt_h/2"/>
                                          </p:val>
                                        </p:tav>
                                        <p:tav tm="100000">
                                          <p:val>
                                            <p:strVal val="#ppt_y"/>
                                          </p:val>
                                        </p:tav>
                                      </p:tavLst>
                                    </p:anim>
                                  </p:childTnLst>
                                </p:cTn>
                              </p:par>
                              <p:par>
                                <p:cTn id="142" presetID="2" presetClass="entr" presetSubtype="4" fill="hold" nodeType="withEffect">
                                  <p:stCondLst>
                                    <p:cond delay="0"/>
                                  </p:stCondLst>
                                  <p:childTnLst>
                                    <p:set>
                                      <p:cBhvr>
                                        <p:cTn id="143" dur="1" fill="hold">
                                          <p:stCondLst>
                                            <p:cond delay="0"/>
                                          </p:stCondLst>
                                        </p:cTn>
                                        <p:tgtEl>
                                          <p:spTgt spid="21537"/>
                                        </p:tgtEl>
                                        <p:attrNameLst>
                                          <p:attrName>style.visibility</p:attrName>
                                        </p:attrNameLst>
                                      </p:cBhvr>
                                      <p:to>
                                        <p:strVal val="visible"/>
                                      </p:to>
                                    </p:set>
                                    <p:anim calcmode="lin" valueType="num">
                                      <p:cBhvr additive="base">
                                        <p:cTn id="144" dur="500" fill="hold"/>
                                        <p:tgtEl>
                                          <p:spTgt spid="21537"/>
                                        </p:tgtEl>
                                        <p:attrNameLst>
                                          <p:attrName>ppt_x</p:attrName>
                                        </p:attrNameLst>
                                      </p:cBhvr>
                                      <p:tavLst>
                                        <p:tav tm="0">
                                          <p:val>
                                            <p:strVal val="#ppt_x"/>
                                          </p:val>
                                        </p:tav>
                                        <p:tav tm="100000">
                                          <p:val>
                                            <p:strVal val="#ppt_x"/>
                                          </p:val>
                                        </p:tav>
                                      </p:tavLst>
                                    </p:anim>
                                    <p:anim calcmode="lin" valueType="num">
                                      <p:cBhvr additive="base">
                                        <p:cTn id="145" dur="500" fill="hold"/>
                                        <p:tgtEl>
                                          <p:spTgt spid="21537"/>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21545"/>
                                        </p:tgtEl>
                                        <p:attrNameLst>
                                          <p:attrName>style.visibility</p:attrName>
                                        </p:attrNameLst>
                                      </p:cBhvr>
                                      <p:to>
                                        <p:strVal val="visible"/>
                                      </p:to>
                                    </p:set>
                                    <p:anim calcmode="lin" valueType="num">
                                      <p:cBhvr additive="base">
                                        <p:cTn id="148" dur="500" fill="hold"/>
                                        <p:tgtEl>
                                          <p:spTgt spid="21545"/>
                                        </p:tgtEl>
                                        <p:attrNameLst>
                                          <p:attrName>ppt_x</p:attrName>
                                        </p:attrNameLst>
                                      </p:cBhvr>
                                      <p:tavLst>
                                        <p:tav tm="0">
                                          <p:val>
                                            <p:strVal val="#ppt_x"/>
                                          </p:val>
                                        </p:tav>
                                        <p:tav tm="100000">
                                          <p:val>
                                            <p:strVal val="#ppt_x"/>
                                          </p:val>
                                        </p:tav>
                                      </p:tavLst>
                                    </p:anim>
                                    <p:anim calcmode="lin" valueType="num">
                                      <p:cBhvr additive="base">
                                        <p:cTn id="149" dur="500" fill="hold"/>
                                        <p:tgtEl>
                                          <p:spTgt spid="21545"/>
                                        </p:tgtEl>
                                        <p:attrNameLst>
                                          <p:attrName>ppt_y</p:attrName>
                                        </p:attrNameLst>
                                      </p:cBhvr>
                                      <p:tavLst>
                                        <p:tav tm="0">
                                          <p:val>
                                            <p:strVal val="1+#ppt_h/2"/>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21546"/>
                                        </p:tgtEl>
                                        <p:attrNameLst>
                                          <p:attrName>style.visibility</p:attrName>
                                        </p:attrNameLst>
                                      </p:cBhvr>
                                      <p:to>
                                        <p:strVal val="visible"/>
                                      </p:to>
                                    </p:set>
                                    <p:anim calcmode="lin" valueType="num">
                                      <p:cBhvr additive="base">
                                        <p:cTn id="152" dur="500" fill="hold"/>
                                        <p:tgtEl>
                                          <p:spTgt spid="21546"/>
                                        </p:tgtEl>
                                        <p:attrNameLst>
                                          <p:attrName>ppt_x</p:attrName>
                                        </p:attrNameLst>
                                      </p:cBhvr>
                                      <p:tavLst>
                                        <p:tav tm="0">
                                          <p:val>
                                            <p:strVal val="#ppt_x"/>
                                          </p:val>
                                        </p:tav>
                                        <p:tav tm="100000">
                                          <p:val>
                                            <p:strVal val="#ppt_x"/>
                                          </p:val>
                                        </p:tav>
                                      </p:tavLst>
                                    </p:anim>
                                    <p:anim calcmode="lin" valueType="num">
                                      <p:cBhvr additive="base">
                                        <p:cTn id="153" dur="500" fill="hold"/>
                                        <p:tgtEl>
                                          <p:spTgt spid="21546"/>
                                        </p:tgtEl>
                                        <p:attrNameLst>
                                          <p:attrName>ppt_y</p:attrName>
                                        </p:attrNameLst>
                                      </p:cBhvr>
                                      <p:tavLst>
                                        <p:tav tm="0">
                                          <p:val>
                                            <p:strVal val="1+#ppt_h/2"/>
                                          </p:val>
                                        </p:tav>
                                        <p:tav tm="100000">
                                          <p:val>
                                            <p:strVal val="#ppt_y"/>
                                          </p:val>
                                        </p:tav>
                                      </p:tavLst>
                                    </p:anim>
                                  </p:childTnLst>
                                </p:cTn>
                              </p:par>
                              <p:par>
                                <p:cTn id="154" presetID="2" presetClass="entr" presetSubtype="4" fill="hold" nodeType="withEffect">
                                  <p:stCondLst>
                                    <p:cond delay="0"/>
                                  </p:stCondLst>
                                  <p:childTnLst>
                                    <p:set>
                                      <p:cBhvr>
                                        <p:cTn id="155" dur="1" fill="hold">
                                          <p:stCondLst>
                                            <p:cond delay="0"/>
                                          </p:stCondLst>
                                        </p:cTn>
                                        <p:tgtEl>
                                          <p:spTgt spid="21547"/>
                                        </p:tgtEl>
                                        <p:attrNameLst>
                                          <p:attrName>style.visibility</p:attrName>
                                        </p:attrNameLst>
                                      </p:cBhvr>
                                      <p:to>
                                        <p:strVal val="visible"/>
                                      </p:to>
                                    </p:set>
                                    <p:anim calcmode="lin" valueType="num">
                                      <p:cBhvr additive="base">
                                        <p:cTn id="156" dur="500" fill="hold"/>
                                        <p:tgtEl>
                                          <p:spTgt spid="21547"/>
                                        </p:tgtEl>
                                        <p:attrNameLst>
                                          <p:attrName>ppt_x</p:attrName>
                                        </p:attrNameLst>
                                      </p:cBhvr>
                                      <p:tavLst>
                                        <p:tav tm="0">
                                          <p:val>
                                            <p:strVal val="#ppt_x"/>
                                          </p:val>
                                        </p:tav>
                                        <p:tav tm="100000">
                                          <p:val>
                                            <p:strVal val="#ppt_x"/>
                                          </p:val>
                                        </p:tav>
                                      </p:tavLst>
                                    </p:anim>
                                    <p:anim calcmode="lin" valueType="num">
                                      <p:cBhvr additive="base">
                                        <p:cTn id="157" dur="500" fill="hold"/>
                                        <p:tgtEl>
                                          <p:spTgt spid="21547"/>
                                        </p:tgtEl>
                                        <p:attrNameLst>
                                          <p:attrName>ppt_y</p:attrName>
                                        </p:attrNameLst>
                                      </p:cBhvr>
                                      <p:tavLst>
                                        <p:tav tm="0">
                                          <p:val>
                                            <p:strVal val="1+#ppt_h/2"/>
                                          </p:val>
                                        </p:tav>
                                        <p:tav tm="100000">
                                          <p:val>
                                            <p:strVal val="#ppt_y"/>
                                          </p:val>
                                        </p:tav>
                                      </p:tavLst>
                                    </p:anim>
                                  </p:childTnLst>
                                </p:cTn>
                              </p:par>
                              <p:par>
                                <p:cTn id="158" presetID="2" presetClass="entr" presetSubtype="4" fill="hold" nodeType="withEffect">
                                  <p:stCondLst>
                                    <p:cond delay="0"/>
                                  </p:stCondLst>
                                  <p:childTnLst>
                                    <p:set>
                                      <p:cBhvr>
                                        <p:cTn id="159" dur="1" fill="hold">
                                          <p:stCondLst>
                                            <p:cond delay="0"/>
                                          </p:stCondLst>
                                        </p:cTn>
                                        <p:tgtEl>
                                          <p:spTgt spid="21548"/>
                                        </p:tgtEl>
                                        <p:attrNameLst>
                                          <p:attrName>style.visibility</p:attrName>
                                        </p:attrNameLst>
                                      </p:cBhvr>
                                      <p:to>
                                        <p:strVal val="visible"/>
                                      </p:to>
                                    </p:set>
                                    <p:anim calcmode="lin" valueType="num">
                                      <p:cBhvr additive="base">
                                        <p:cTn id="160" dur="500" fill="hold"/>
                                        <p:tgtEl>
                                          <p:spTgt spid="21548"/>
                                        </p:tgtEl>
                                        <p:attrNameLst>
                                          <p:attrName>ppt_x</p:attrName>
                                        </p:attrNameLst>
                                      </p:cBhvr>
                                      <p:tavLst>
                                        <p:tav tm="0">
                                          <p:val>
                                            <p:strVal val="#ppt_x"/>
                                          </p:val>
                                        </p:tav>
                                        <p:tav tm="100000">
                                          <p:val>
                                            <p:strVal val="#ppt_x"/>
                                          </p:val>
                                        </p:tav>
                                      </p:tavLst>
                                    </p:anim>
                                    <p:anim calcmode="lin" valueType="num">
                                      <p:cBhvr additive="base">
                                        <p:cTn id="161" dur="500" fill="hold"/>
                                        <p:tgtEl>
                                          <p:spTgt spid="21548"/>
                                        </p:tgtEl>
                                        <p:attrNameLst>
                                          <p:attrName>ppt_y</p:attrName>
                                        </p:attrNameLst>
                                      </p:cBhvr>
                                      <p:tavLst>
                                        <p:tav tm="0">
                                          <p:val>
                                            <p:strVal val="1+#ppt_h/2"/>
                                          </p:val>
                                        </p:tav>
                                        <p:tav tm="100000">
                                          <p:val>
                                            <p:strVal val="#ppt_y"/>
                                          </p:val>
                                        </p:tav>
                                      </p:tavLst>
                                    </p:anim>
                                  </p:childTnLst>
                                </p:cTn>
                              </p:par>
                              <p:par>
                                <p:cTn id="162" presetID="2" presetClass="entr" presetSubtype="4" fill="hold" nodeType="withEffect">
                                  <p:stCondLst>
                                    <p:cond delay="0"/>
                                  </p:stCondLst>
                                  <p:childTnLst>
                                    <p:set>
                                      <p:cBhvr>
                                        <p:cTn id="163" dur="1" fill="hold">
                                          <p:stCondLst>
                                            <p:cond delay="0"/>
                                          </p:stCondLst>
                                        </p:cTn>
                                        <p:tgtEl>
                                          <p:spTgt spid="21549"/>
                                        </p:tgtEl>
                                        <p:attrNameLst>
                                          <p:attrName>style.visibility</p:attrName>
                                        </p:attrNameLst>
                                      </p:cBhvr>
                                      <p:to>
                                        <p:strVal val="visible"/>
                                      </p:to>
                                    </p:set>
                                    <p:anim calcmode="lin" valueType="num">
                                      <p:cBhvr additive="base">
                                        <p:cTn id="164" dur="500" fill="hold"/>
                                        <p:tgtEl>
                                          <p:spTgt spid="21549"/>
                                        </p:tgtEl>
                                        <p:attrNameLst>
                                          <p:attrName>ppt_x</p:attrName>
                                        </p:attrNameLst>
                                      </p:cBhvr>
                                      <p:tavLst>
                                        <p:tav tm="0">
                                          <p:val>
                                            <p:strVal val="#ppt_x"/>
                                          </p:val>
                                        </p:tav>
                                        <p:tav tm="100000">
                                          <p:val>
                                            <p:strVal val="#ppt_x"/>
                                          </p:val>
                                        </p:tav>
                                      </p:tavLst>
                                    </p:anim>
                                    <p:anim calcmode="lin" valueType="num">
                                      <p:cBhvr additive="base">
                                        <p:cTn id="165" dur="500" fill="hold"/>
                                        <p:tgtEl>
                                          <p:spTgt spid="215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4" grpId="0" animBg="1"/>
      <p:bldP spid="21529" grpId="0" animBg="1"/>
      <p:bldP spid="21530" grpId="0" animBg="1"/>
      <p:bldP spid="21535" grpId="0" animBg="1"/>
      <p:bldP spid="21538" grpId="0"/>
      <p:bldP spid="2154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Line 4"/>
          <p:cNvSpPr>
            <a:spLocks noChangeShapeType="1"/>
          </p:cNvSpPr>
          <p:nvPr/>
        </p:nvSpPr>
        <p:spPr bwMode="auto">
          <a:xfrm flipH="1">
            <a:off x="1042988" y="2347913"/>
            <a:ext cx="4762" cy="12969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Line 5"/>
          <p:cNvSpPr>
            <a:spLocks noChangeShapeType="1"/>
          </p:cNvSpPr>
          <p:nvPr/>
        </p:nvSpPr>
        <p:spPr bwMode="auto">
          <a:xfrm flipH="1">
            <a:off x="1044575" y="4221163"/>
            <a:ext cx="576263"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Line 6"/>
          <p:cNvSpPr>
            <a:spLocks noChangeShapeType="1"/>
          </p:cNvSpPr>
          <p:nvPr/>
        </p:nvSpPr>
        <p:spPr bwMode="auto">
          <a:xfrm>
            <a:off x="2268538" y="4221163"/>
            <a:ext cx="9366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a:off x="2484438" y="1989138"/>
            <a:ext cx="0" cy="7207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8"/>
          <p:cNvSpPr>
            <a:spLocks noChangeShapeType="1"/>
          </p:cNvSpPr>
          <p:nvPr/>
        </p:nvSpPr>
        <p:spPr bwMode="auto">
          <a:xfrm>
            <a:off x="2700338" y="2133600"/>
            <a:ext cx="0" cy="4318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a:off x="2700338" y="2347913"/>
            <a:ext cx="3603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a:off x="2124075" y="2347913"/>
            <a:ext cx="3603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AutoShape 11"/>
          <p:cNvSpPr>
            <a:spLocks noChangeArrowheads="1"/>
          </p:cNvSpPr>
          <p:nvPr/>
        </p:nvSpPr>
        <p:spPr bwMode="auto">
          <a:xfrm>
            <a:off x="1620838" y="39322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22540" name="AutoShape 12"/>
          <p:cNvSpPr>
            <a:spLocks noChangeArrowheads="1"/>
          </p:cNvSpPr>
          <p:nvPr/>
        </p:nvSpPr>
        <p:spPr bwMode="auto">
          <a:xfrm>
            <a:off x="3205163" y="3932238"/>
            <a:ext cx="647700" cy="576262"/>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22541" name="Line 13"/>
          <p:cNvSpPr>
            <a:spLocks noChangeShapeType="1"/>
          </p:cNvSpPr>
          <p:nvPr/>
        </p:nvSpPr>
        <p:spPr bwMode="auto">
          <a:xfrm>
            <a:off x="1042988" y="2347913"/>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14"/>
          <p:cNvSpPr>
            <a:spLocks noChangeShapeType="1"/>
          </p:cNvSpPr>
          <p:nvPr/>
        </p:nvSpPr>
        <p:spPr bwMode="auto">
          <a:xfrm>
            <a:off x="2773363" y="2347913"/>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Line 15"/>
          <p:cNvSpPr>
            <a:spLocks noChangeShapeType="1"/>
          </p:cNvSpPr>
          <p:nvPr/>
        </p:nvSpPr>
        <p:spPr bwMode="auto">
          <a:xfrm flipH="1">
            <a:off x="1044575" y="3573463"/>
            <a:ext cx="1588" cy="6477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Line 16"/>
          <p:cNvSpPr>
            <a:spLocks noChangeShapeType="1"/>
          </p:cNvSpPr>
          <p:nvPr/>
        </p:nvSpPr>
        <p:spPr bwMode="auto">
          <a:xfrm>
            <a:off x="4357688" y="2347913"/>
            <a:ext cx="0" cy="18732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17"/>
          <p:cNvSpPr>
            <a:spLocks noChangeShapeType="1"/>
          </p:cNvSpPr>
          <p:nvPr/>
        </p:nvSpPr>
        <p:spPr bwMode="auto">
          <a:xfrm flipH="1">
            <a:off x="3852863" y="4221163"/>
            <a:ext cx="5048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Oval 18"/>
          <p:cNvSpPr>
            <a:spLocks noChangeArrowheads="1"/>
          </p:cNvSpPr>
          <p:nvPr/>
        </p:nvSpPr>
        <p:spPr bwMode="auto">
          <a:xfrm>
            <a:off x="1619250" y="4797425"/>
            <a:ext cx="720725" cy="649288"/>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3600">
                <a:solidFill>
                  <a:schemeClr val="bg1"/>
                </a:solidFill>
              </a:rPr>
              <a:t>V</a:t>
            </a:r>
          </a:p>
        </p:txBody>
      </p:sp>
      <p:sp>
        <p:nvSpPr>
          <p:cNvPr id="22547" name="Line 19"/>
          <p:cNvSpPr>
            <a:spLocks noChangeShapeType="1"/>
          </p:cNvSpPr>
          <p:nvPr/>
        </p:nvSpPr>
        <p:spPr bwMode="auto">
          <a:xfrm flipH="1">
            <a:off x="1331913" y="5157788"/>
            <a:ext cx="28733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8" name="Line 20"/>
          <p:cNvSpPr>
            <a:spLocks noChangeShapeType="1"/>
          </p:cNvSpPr>
          <p:nvPr/>
        </p:nvSpPr>
        <p:spPr bwMode="auto">
          <a:xfrm flipV="1">
            <a:off x="1331913" y="4221163"/>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Line 21"/>
          <p:cNvSpPr>
            <a:spLocks noChangeShapeType="1"/>
          </p:cNvSpPr>
          <p:nvPr/>
        </p:nvSpPr>
        <p:spPr bwMode="auto">
          <a:xfrm flipV="1">
            <a:off x="2627313" y="4221163"/>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22"/>
          <p:cNvSpPr>
            <a:spLocks noChangeShapeType="1"/>
          </p:cNvSpPr>
          <p:nvPr/>
        </p:nvSpPr>
        <p:spPr bwMode="auto">
          <a:xfrm>
            <a:off x="2339975" y="5157788"/>
            <a:ext cx="2873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7" name="Text Box 23"/>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voltage</a:t>
            </a:r>
          </a:p>
        </p:txBody>
      </p:sp>
      <p:sp>
        <p:nvSpPr>
          <p:cNvPr id="22552" name="Line 24"/>
          <p:cNvSpPr>
            <a:spLocks noChangeShapeType="1"/>
          </p:cNvSpPr>
          <p:nvPr/>
        </p:nvSpPr>
        <p:spPr bwMode="auto">
          <a:xfrm>
            <a:off x="5076825" y="4581525"/>
            <a:ext cx="13668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Line 25"/>
          <p:cNvSpPr>
            <a:spLocks noChangeShapeType="1"/>
          </p:cNvSpPr>
          <p:nvPr/>
        </p:nvSpPr>
        <p:spPr bwMode="auto">
          <a:xfrm>
            <a:off x="7092950" y="4581525"/>
            <a:ext cx="12969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Line 26"/>
          <p:cNvSpPr>
            <a:spLocks noChangeShapeType="1"/>
          </p:cNvSpPr>
          <p:nvPr/>
        </p:nvSpPr>
        <p:spPr bwMode="auto">
          <a:xfrm>
            <a:off x="7092950" y="2781300"/>
            <a:ext cx="12969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Line 27"/>
          <p:cNvSpPr>
            <a:spLocks noChangeShapeType="1"/>
          </p:cNvSpPr>
          <p:nvPr/>
        </p:nvSpPr>
        <p:spPr bwMode="auto">
          <a:xfrm>
            <a:off x="5076825" y="2781300"/>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Line 28"/>
          <p:cNvSpPr>
            <a:spLocks noChangeShapeType="1"/>
          </p:cNvSpPr>
          <p:nvPr/>
        </p:nvSpPr>
        <p:spPr bwMode="auto">
          <a:xfrm>
            <a:off x="6516688" y="1125538"/>
            <a:ext cx="0" cy="7207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Line 29"/>
          <p:cNvSpPr>
            <a:spLocks noChangeShapeType="1"/>
          </p:cNvSpPr>
          <p:nvPr/>
        </p:nvSpPr>
        <p:spPr bwMode="auto">
          <a:xfrm>
            <a:off x="6732588" y="1270000"/>
            <a:ext cx="0" cy="4318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Line 30"/>
          <p:cNvSpPr>
            <a:spLocks noChangeShapeType="1"/>
          </p:cNvSpPr>
          <p:nvPr/>
        </p:nvSpPr>
        <p:spPr bwMode="auto">
          <a:xfrm>
            <a:off x="6732588" y="1484313"/>
            <a:ext cx="3603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Line 31"/>
          <p:cNvSpPr>
            <a:spLocks noChangeShapeType="1"/>
          </p:cNvSpPr>
          <p:nvPr/>
        </p:nvSpPr>
        <p:spPr bwMode="auto">
          <a:xfrm>
            <a:off x="6156325" y="1484313"/>
            <a:ext cx="3603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AutoShape 32"/>
          <p:cNvSpPr>
            <a:spLocks noChangeArrowheads="1"/>
          </p:cNvSpPr>
          <p:nvPr/>
        </p:nvSpPr>
        <p:spPr bwMode="auto">
          <a:xfrm>
            <a:off x="6445250" y="2492375"/>
            <a:ext cx="647700" cy="576263"/>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22561" name="AutoShape 33"/>
          <p:cNvSpPr>
            <a:spLocks noChangeArrowheads="1"/>
          </p:cNvSpPr>
          <p:nvPr/>
        </p:nvSpPr>
        <p:spPr bwMode="auto">
          <a:xfrm>
            <a:off x="6443663" y="4292600"/>
            <a:ext cx="647700" cy="576263"/>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22562" name="Line 34"/>
          <p:cNvSpPr>
            <a:spLocks noChangeShapeType="1"/>
          </p:cNvSpPr>
          <p:nvPr/>
        </p:nvSpPr>
        <p:spPr bwMode="auto">
          <a:xfrm>
            <a:off x="5076825" y="1484313"/>
            <a:ext cx="14414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3" name="Line 35"/>
          <p:cNvSpPr>
            <a:spLocks noChangeShapeType="1"/>
          </p:cNvSpPr>
          <p:nvPr/>
        </p:nvSpPr>
        <p:spPr bwMode="auto">
          <a:xfrm>
            <a:off x="6805613" y="1484313"/>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4" name="Line 36"/>
          <p:cNvSpPr>
            <a:spLocks noChangeShapeType="1"/>
          </p:cNvSpPr>
          <p:nvPr/>
        </p:nvSpPr>
        <p:spPr bwMode="auto">
          <a:xfrm>
            <a:off x="5076825" y="2563813"/>
            <a:ext cx="0" cy="201771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5" name="Line 37"/>
          <p:cNvSpPr>
            <a:spLocks noChangeShapeType="1"/>
          </p:cNvSpPr>
          <p:nvPr/>
        </p:nvSpPr>
        <p:spPr bwMode="auto">
          <a:xfrm flipH="1">
            <a:off x="8388350" y="1484313"/>
            <a:ext cx="1588" cy="309721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p:cNvSpPr>
            <a:spLocks noChangeShapeType="1"/>
          </p:cNvSpPr>
          <p:nvPr/>
        </p:nvSpPr>
        <p:spPr bwMode="auto">
          <a:xfrm flipH="1">
            <a:off x="5076825" y="1484313"/>
            <a:ext cx="1588" cy="11525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Oval 39"/>
          <p:cNvSpPr>
            <a:spLocks noChangeArrowheads="1"/>
          </p:cNvSpPr>
          <p:nvPr/>
        </p:nvSpPr>
        <p:spPr bwMode="auto">
          <a:xfrm>
            <a:off x="6516688" y="5157788"/>
            <a:ext cx="720725" cy="649287"/>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3600">
                <a:solidFill>
                  <a:schemeClr val="bg1"/>
                </a:solidFill>
              </a:rPr>
              <a:t>V</a:t>
            </a:r>
          </a:p>
        </p:txBody>
      </p:sp>
      <p:sp>
        <p:nvSpPr>
          <p:cNvPr id="22568" name="Line 40"/>
          <p:cNvSpPr>
            <a:spLocks noChangeShapeType="1"/>
          </p:cNvSpPr>
          <p:nvPr/>
        </p:nvSpPr>
        <p:spPr bwMode="auto">
          <a:xfrm flipH="1">
            <a:off x="6227763" y="5516563"/>
            <a:ext cx="28733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9" name="Line 41"/>
          <p:cNvSpPr>
            <a:spLocks noChangeShapeType="1"/>
          </p:cNvSpPr>
          <p:nvPr/>
        </p:nvSpPr>
        <p:spPr bwMode="auto">
          <a:xfrm>
            <a:off x="7235825" y="5516563"/>
            <a:ext cx="2873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0" name="Line 42"/>
          <p:cNvSpPr>
            <a:spLocks noChangeShapeType="1"/>
          </p:cNvSpPr>
          <p:nvPr/>
        </p:nvSpPr>
        <p:spPr bwMode="auto">
          <a:xfrm flipV="1">
            <a:off x="6227763" y="4581525"/>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1" name="Line 43"/>
          <p:cNvSpPr>
            <a:spLocks noChangeShapeType="1"/>
          </p:cNvSpPr>
          <p:nvPr/>
        </p:nvSpPr>
        <p:spPr bwMode="auto">
          <a:xfrm flipV="1">
            <a:off x="7524750" y="4581525"/>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3" name="Oval 45"/>
          <p:cNvSpPr>
            <a:spLocks noChangeArrowheads="1"/>
          </p:cNvSpPr>
          <p:nvPr/>
        </p:nvSpPr>
        <p:spPr bwMode="auto">
          <a:xfrm>
            <a:off x="3203575" y="4797425"/>
            <a:ext cx="720725" cy="649288"/>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3600">
                <a:solidFill>
                  <a:schemeClr val="bg1"/>
                </a:solidFill>
              </a:rPr>
              <a:t>V</a:t>
            </a:r>
          </a:p>
        </p:txBody>
      </p:sp>
      <p:sp>
        <p:nvSpPr>
          <p:cNvPr id="22574" name="Line 46"/>
          <p:cNvSpPr>
            <a:spLocks noChangeShapeType="1"/>
          </p:cNvSpPr>
          <p:nvPr/>
        </p:nvSpPr>
        <p:spPr bwMode="auto">
          <a:xfrm flipH="1">
            <a:off x="2916238" y="5157788"/>
            <a:ext cx="28733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5" name="Line 47"/>
          <p:cNvSpPr>
            <a:spLocks noChangeShapeType="1"/>
          </p:cNvSpPr>
          <p:nvPr/>
        </p:nvSpPr>
        <p:spPr bwMode="auto">
          <a:xfrm flipV="1">
            <a:off x="2916238" y="4221163"/>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6" name="Line 48"/>
          <p:cNvSpPr>
            <a:spLocks noChangeShapeType="1"/>
          </p:cNvSpPr>
          <p:nvPr/>
        </p:nvSpPr>
        <p:spPr bwMode="auto">
          <a:xfrm flipV="1">
            <a:off x="4211638" y="4221163"/>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7" name="Line 49"/>
          <p:cNvSpPr>
            <a:spLocks noChangeShapeType="1"/>
          </p:cNvSpPr>
          <p:nvPr/>
        </p:nvSpPr>
        <p:spPr bwMode="auto">
          <a:xfrm>
            <a:off x="3924300" y="5157788"/>
            <a:ext cx="2873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8" name="Line 50"/>
          <p:cNvSpPr>
            <a:spLocks noChangeShapeType="1"/>
          </p:cNvSpPr>
          <p:nvPr/>
        </p:nvSpPr>
        <p:spPr bwMode="auto">
          <a:xfrm flipH="1">
            <a:off x="5797550" y="2781300"/>
            <a:ext cx="576263"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9" name="Oval 51"/>
          <p:cNvSpPr>
            <a:spLocks noChangeArrowheads="1"/>
          </p:cNvSpPr>
          <p:nvPr/>
        </p:nvSpPr>
        <p:spPr bwMode="auto">
          <a:xfrm>
            <a:off x="6372225" y="3357563"/>
            <a:ext cx="720725" cy="649287"/>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3600">
                <a:solidFill>
                  <a:schemeClr val="bg1"/>
                </a:solidFill>
              </a:rPr>
              <a:t>V</a:t>
            </a:r>
          </a:p>
        </p:txBody>
      </p:sp>
      <p:sp>
        <p:nvSpPr>
          <p:cNvPr id="22580" name="Line 52"/>
          <p:cNvSpPr>
            <a:spLocks noChangeShapeType="1"/>
          </p:cNvSpPr>
          <p:nvPr/>
        </p:nvSpPr>
        <p:spPr bwMode="auto">
          <a:xfrm flipH="1">
            <a:off x="6084888" y="3717925"/>
            <a:ext cx="28733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1" name="Line 53"/>
          <p:cNvSpPr>
            <a:spLocks noChangeShapeType="1"/>
          </p:cNvSpPr>
          <p:nvPr/>
        </p:nvSpPr>
        <p:spPr bwMode="auto">
          <a:xfrm flipV="1">
            <a:off x="6084888" y="2781300"/>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2" name="Line 54"/>
          <p:cNvSpPr>
            <a:spLocks noChangeShapeType="1"/>
          </p:cNvSpPr>
          <p:nvPr/>
        </p:nvSpPr>
        <p:spPr bwMode="auto">
          <a:xfrm flipV="1">
            <a:off x="7380288" y="2781300"/>
            <a:ext cx="0" cy="9366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3" name="Line 55"/>
          <p:cNvSpPr>
            <a:spLocks noChangeShapeType="1"/>
          </p:cNvSpPr>
          <p:nvPr/>
        </p:nvSpPr>
        <p:spPr bwMode="auto">
          <a:xfrm>
            <a:off x="7092950" y="3717925"/>
            <a:ext cx="2873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22533"/>
                                        </p:tgtEl>
                                        <p:attrNameLst>
                                          <p:attrName>style.visibility</p:attrName>
                                        </p:attrNameLst>
                                      </p:cBhvr>
                                      <p:to>
                                        <p:strVal val="visible"/>
                                      </p:to>
                                    </p:set>
                                    <p:anim calcmode="lin" valueType="num">
                                      <p:cBhvr additive="base">
                                        <p:cTn id="11" dur="500" fill="hold"/>
                                        <p:tgtEl>
                                          <p:spTgt spid="22533"/>
                                        </p:tgtEl>
                                        <p:attrNameLst>
                                          <p:attrName>ppt_x</p:attrName>
                                        </p:attrNameLst>
                                      </p:cBhvr>
                                      <p:tavLst>
                                        <p:tav tm="0">
                                          <p:val>
                                            <p:strVal val="#ppt_x"/>
                                          </p:val>
                                        </p:tav>
                                        <p:tav tm="100000">
                                          <p:val>
                                            <p:strVal val="#ppt_x"/>
                                          </p:val>
                                        </p:tav>
                                      </p:tavLst>
                                    </p:anim>
                                    <p:anim calcmode="lin" valueType="num">
                                      <p:cBhvr additive="base">
                                        <p:cTn id="12" dur="500" fill="hold"/>
                                        <p:tgtEl>
                                          <p:spTgt spid="225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2534"/>
                                        </p:tgtEl>
                                        <p:attrNameLst>
                                          <p:attrName>style.visibility</p:attrName>
                                        </p:attrNameLst>
                                      </p:cBhvr>
                                      <p:to>
                                        <p:strVal val="visible"/>
                                      </p:to>
                                    </p:set>
                                    <p:anim calcmode="lin" valueType="num">
                                      <p:cBhvr additive="base">
                                        <p:cTn id="15" dur="500" fill="hold"/>
                                        <p:tgtEl>
                                          <p:spTgt spid="22534"/>
                                        </p:tgtEl>
                                        <p:attrNameLst>
                                          <p:attrName>ppt_x</p:attrName>
                                        </p:attrNameLst>
                                      </p:cBhvr>
                                      <p:tavLst>
                                        <p:tav tm="0">
                                          <p:val>
                                            <p:strVal val="#ppt_x"/>
                                          </p:val>
                                        </p:tav>
                                        <p:tav tm="100000">
                                          <p:val>
                                            <p:strVal val="#ppt_x"/>
                                          </p:val>
                                        </p:tav>
                                      </p:tavLst>
                                    </p:anim>
                                    <p:anim calcmode="lin" valueType="num">
                                      <p:cBhvr additive="base">
                                        <p:cTn id="16" dur="500" fill="hold"/>
                                        <p:tgtEl>
                                          <p:spTgt spid="225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22535"/>
                                        </p:tgtEl>
                                        <p:attrNameLst>
                                          <p:attrName>style.visibility</p:attrName>
                                        </p:attrNameLst>
                                      </p:cBhvr>
                                      <p:to>
                                        <p:strVal val="visible"/>
                                      </p:to>
                                    </p:set>
                                    <p:anim calcmode="lin" valueType="num">
                                      <p:cBhvr additive="base">
                                        <p:cTn id="19" dur="500" fill="hold"/>
                                        <p:tgtEl>
                                          <p:spTgt spid="22535"/>
                                        </p:tgtEl>
                                        <p:attrNameLst>
                                          <p:attrName>ppt_x</p:attrName>
                                        </p:attrNameLst>
                                      </p:cBhvr>
                                      <p:tavLst>
                                        <p:tav tm="0">
                                          <p:val>
                                            <p:strVal val="#ppt_x"/>
                                          </p:val>
                                        </p:tav>
                                        <p:tav tm="100000">
                                          <p:val>
                                            <p:strVal val="#ppt_x"/>
                                          </p:val>
                                        </p:tav>
                                      </p:tavLst>
                                    </p:anim>
                                    <p:anim calcmode="lin" valueType="num">
                                      <p:cBhvr additive="base">
                                        <p:cTn id="20" dur="500" fill="hold"/>
                                        <p:tgtEl>
                                          <p:spTgt spid="2253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22536"/>
                                        </p:tgtEl>
                                        <p:attrNameLst>
                                          <p:attrName>style.visibility</p:attrName>
                                        </p:attrNameLst>
                                      </p:cBhvr>
                                      <p:to>
                                        <p:strVal val="visible"/>
                                      </p:to>
                                    </p:set>
                                    <p:anim calcmode="lin" valueType="num">
                                      <p:cBhvr additive="base">
                                        <p:cTn id="23" dur="500" fill="hold"/>
                                        <p:tgtEl>
                                          <p:spTgt spid="22536"/>
                                        </p:tgtEl>
                                        <p:attrNameLst>
                                          <p:attrName>ppt_x</p:attrName>
                                        </p:attrNameLst>
                                      </p:cBhvr>
                                      <p:tavLst>
                                        <p:tav tm="0">
                                          <p:val>
                                            <p:strVal val="#ppt_x"/>
                                          </p:val>
                                        </p:tav>
                                        <p:tav tm="100000">
                                          <p:val>
                                            <p:strVal val="#ppt_x"/>
                                          </p:val>
                                        </p:tav>
                                      </p:tavLst>
                                    </p:anim>
                                    <p:anim calcmode="lin" valueType="num">
                                      <p:cBhvr additive="base">
                                        <p:cTn id="24" dur="500" fill="hold"/>
                                        <p:tgtEl>
                                          <p:spTgt spid="2253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22537"/>
                                        </p:tgtEl>
                                        <p:attrNameLst>
                                          <p:attrName>style.visibility</p:attrName>
                                        </p:attrNameLst>
                                      </p:cBhvr>
                                      <p:to>
                                        <p:strVal val="visible"/>
                                      </p:to>
                                    </p:set>
                                    <p:anim calcmode="lin" valueType="num">
                                      <p:cBhvr additive="base">
                                        <p:cTn id="27" dur="500" fill="hold"/>
                                        <p:tgtEl>
                                          <p:spTgt spid="22537"/>
                                        </p:tgtEl>
                                        <p:attrNameLst>
                                          <p:attrName>ppt_x</p:attrName>
                                        </p:attrNameLst>
                                      </p:cBhvr>
                                      <p:tavLst>
                                        <p:tav tm="0">
                                          <p:val>
                                            <p:strVal val="#ppt_x"/>
                                          </p:val>
                                        </p:tav>
                                        <p:tav tm="100000">
                                          <p:val>
                                            <p:strVal val="#ppt_x"/>
                                          </p:val>
                                        </p:tav>
                                      </p:tavLst>
                                    </p:anim>
                                    <p:anim calcmode="lin" valueType="num">
                                      <p:cBhvr additive="base">
                                        <p:cTn id="28" dur="500" fill="hold"/>
                                        <p:tgtEl>
                                          <p:spTgt spid="2253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22538"/>
                                        </p:tgtEl>
                                        <p:attrNameLst>
                                          <p:attrName>style.visibility</p:attrName>
                                        </p:attrNameLst>
                                      </p:cBhvr>
                                      <p:to>
                                        <p:strVal val="visible"/>
                                      </p:to>
                                    </p:set>
                                    <p:anim calcmode="lin" valueType="num">
                                      <p:cBhvr additive="base">
                                        <p:cTn id="31" dur="500" fill="hold"/>
                                        <p:tgtEl>
                                          <p:spTgt spid="22538"/>
                                        </p:tgtEl>
                                        <p:attrNameLst>
                                          <p:attrName>ppt_x</p:attrName>
                                        </p:attrNameLst>
                                      </p:cBhvr>
                                      <p:tavLst>
                                        <p:tav tm="0">
                                          <p:val>
                                            <p:strVal val="#ppt_x"/>
                                          </p:val>
                                        </p:tav>
                                        <p:tav tm="100000">
                                          <p:val>
                                            <p:strVal val="#ppt_x"/>
                                          </p:val>
                                        </p:tav>
                                      </p:tavLst>
                                    </p:anim>
                                    <p:anim calcmode="lin" valueType="num">
                                      <p:cBhvr additive="base">
                                        <p:cTn id="32" dur="500" fill="hold"/>
                                        <p:tgtEl>
                                          <p:spTgt spid="225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22539"/>
                                        </p:tgtEl>
                                        <p:attrNameLst>
                                          <p:attrName>style.visibility</p:attrName>
                                        </p:attrNameLst>
                                      </p:cBhvr>
                                      <p:to>
                                        <p:strVal val="visible"/>
                                      </p:to>
                                    </p:set>
                                    <p:anim calcmode="lin" valueType="num">
                                      <p:cBhvr additive="base">
                                        <p:cTn id="35" dur="500" fill="hold"/>
                                        <p:tgtEl>
                                          <p:spTgt spid="22539"/>
                                        </p:tgtEl>
                                        <p:attrNameLst>
                                          <p:attrName>ppt_x</p:attrName>
                                        </p:attrNameLst>
                                      </p:cBhvr>
                                      <p:tavLst>
                                        <p:tav tm="0">
                                          <p:val>
                                            <p:strVal val="#ppt_x"/>
                                          </p:val>
                                        </p:tav>
                                        <p:tav tm="100000">
                                          <p:val>
                                            <p:strVal val="#ppt_x"/>
                                          </p:val>
                                        </p:tav>
                                      </p:tavLst>
                                    </p:anim>
                                    <p:anim calcmode="lin" valueType="num">
                                      <p:cBhvr additive="base">
                                        <p:cTn id="36" dur="500" fill="hold"/>
                                        <p:tgtEl>
                                          <p:spTgt spid="2253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000"/>
                                  </p:stCondLst>
                                  <p:childTnLst>
                                    <p:set>
                                      <p:cBhvr>
                                        <p:cTn id="38" dur="1" fill="hold">
                                          <p:stCondLst>
                                            <p:cond delay="0"/>
                                          </p:stCondLst>
                                        </p:cTn>
                                        <p:tgtEl>
                                          <p:spTgt spid="22540"/>
                                        </p:tgtEl>
                                        <p:attrNameLst>
                                          <p:attrName>style.visibility</p:attrName>
                                        </p:attrNameLst>
                                      </p:cBhvr>
                                      <p:to>
                                        <p:strVal val="visible"/>
                                      </p:to>
                                    </p:set>
                                    <p:anim calcmode="lin" valueType="num">
                                      <p:cBhvr additive="base">
                                        <p:cTn id="39" dur="500" fill="hold"/>
                                        <p:tgtEl>
                                          <p:spTgt spid="22540"/>
                                        </p:tgtEl>
                                        <p:attrNameLst>
                                          <p:attrName>ppt_x</p:attrName>
                                        </p:attrNameLst>
                                      </p:cBhvr>
                                      <p:tavLst>
                                        <p:tav tm="0">
                                          <p:val>
                                            <p:strVal val="#ppt_x"/>
                                          </p:val>
                                        </p:tav>
                                        <p:tav tm="100000">
                                          <p:val>
                                            <p:strVal val="#ppt_x"/>
                                          </p:val>
                                        </p:tav>
                                      </p:tavLst>
                                    </p:anim>
                                    <p:anim calcmode="lin" valueType="num">
                                      <p:cBhvr additive="base">
                                        <p:cTn id="40" dur="500" fill="hold"/>
                                        <p:tgtEl>
                                          <p:spTgt spid="225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000"/>
                                  </p:stCondLst>
                                  <p:childTnLst>
                                    <p:set>
                                      <p:cBhvr>
                                        <p:cTn id="42" dur="1" fill="hold">
                                          <p:stCondLst>
                                            <p:cond delay="0"/>
                                          </p:stCondLst>
                                        </p:cTn>
                                        <p:tgtEl>
                                          <p:spTgt spid="22541"/>
                                        </p:tgtEl>
                                        <p:attrNameLst>
                                          <p:attrName>style.visibility</p:attrName>
                                        </p:attrNameLst>
                                      </p:cBhvr>
                                      <p:to>
                                        <p:strVal val="visible"/>
                                      </p:to>
                                    </p:set>
                                    <p:anim calcmode="lin" valueType="num">
                                      <p:cBhvr additive="base">
                                        <p:cTn id="43" dur="500" fill="hold"/>
                                        <p:tgtEl>
                                          <p:spTgt spid="22541"/>
                                        </p:tgtEl>
                                        <p:attrNameLst>
                                          <p:attrName>ppt_x</p:attrName>
                                        </p:attrNameLst>
                                      </p:cBhvr>
                                      <p:tavLst>
                                        <p:tav tm="0">
                                          <p:val>
                                            <p:strVal val="#ppt_x"/>
                                          </p:val>
                                        </p:tav>
                                        <p:tav tm="100000">
                                          <p:val>
                                            <p:strVal val="#ppt_x"/>
                                          </p:val>
                                        </p:tav>
                                      </p:tavLst>
                                    </p:anim>
                                    <p:anim calcmode="lin" valueType="num">
                                      <p:cBhvr additive="base">
                                        <p:cTn id="44" dur="500" fill="hold"/>
                                        <p:tgtEl>
                                          <p:spTgt spid="2254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22542"/>
                                        </p:tgtEl>
                                        <p:attrNameLst>
                                          <p:attrName>style.visibility</p:attrName>
                                        </p:attrNameLst>
                                      </p:cBhvr>
                                      <p:to>
                                        <p:strVal val="visible"/>
                                      </p:to>
                                    </p:set>
                                    <p:anim calcmode="lin" valueType="num">
                                      <p:cBhvr additive="base">
                                        <p:cTn id="47" dur="500" fill="hold"/>
                                        <p:tgtEl>
                                          <p:spTgt spid="22542"/>
                                        </p:tgtEl>
                                        <p:attrNameLst>
                                          <p:attrName>ppt_x</p:attrName>
                                        </p:attrNameLst>
                                      </p:cBhvr>
                                      <p:tavLst>
                                        <p:tav tm="0">
                                          <p:val>
                                            <p:strVal val="#ppt_x"/>
                                          </p:val>
                                        </p:tav>
                                        <p:tav tm="100000">
                                          <p:val>
                                            <p:strVal val="#ppt_x"/>
                                          </p:val>
                                        </p:tav>
                                      </p:tavLst>
                                    </p:anim>
                                    <p:anim calcmode="lin" valueType="num">
                                      <p:cBhvr additive="base">
                                        <p:cTn id="48" dur="500" fill="hold"/>
                                        <p:tgtEl>
                                          <p:spTgt spid="2254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22543"/>
                                        </p:tgtEl>
                                        <p:attrNameLst>
                                          <p:attrName>style.visibility</p:attrName>
                                        </p:attrNameLst>
                                      </p:cBhvr>
                                      <p:to>
                                        <p:strVal val="visible"/>
                                      </p:to>
                                    </p:set>
                                    <p:anim calcmode="lin" valueType="num">
                                      <p:cBhvr additive="base">
                                        <p:cTn id="51" dur="500" fill="hold"/>
                                        <p:tgtEl>
                                          <p:spTgt spid="22543"/>
                                        </p:tgtEl>
                                        <p:attrNameLst>
                                          <p:attrName>ppt_x</p:attrName>
                                        </p:attrNameLst>
                                      </p:cBhvr>
                                      <p:tavLst>
                                        <p:tav tm="0">
                                          <p:val>
                                            <p:strVal val="#ppt_x"/>
                                          </p:val>
                                        </p:tav>
                                        <p:tav tm="100000">
                                          <p:val>
                                            <p:strVal val="#ppt_x"/>
                                          </p:val>
                                        </p:tav>
                                      </p:tavLst>
                                    </p:anim>
                                    <p:anim calcmode="lin" valueType="num">
                                      <p:cBhvr additive="base">
                                        <p:cTn id="52" dur="500" fill="hold"/>
                                        <p:tgtEl>
                                          <p:spTgt spid="2254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22544"/>
                                        </p:tgtEl>
                                        <p:attrNameLst>
                                          <p:attrName>style.visibility</p:attrName>
                                        </p:attrNameLst>
                                      </p:cBhvr>
                                      <p:to>
                                        <p:strVal val="visible"/>
                                      </p:to>
                                    </p:set>
                                    <p:anim calcmode="lin" valueType="num">
                                      <p:cBhvr additive="base">
                                        <p:cTn id="55" dur="500" fill="hold"/>
                                        <p:tgtEl>
                                          <p:spTgt spid="22544"/>
                                        </p:tgtEl>
                                        <p:attrNameLst>
                                          <p:attrName>ppt_x</p:attrName>
                                        </p:attrNameLst>
                                      </p:cBhvr>
                                      <p:tavLst>
                                        <p:tav tm="0">
                                          <p:val>
                                            <p:strVal val="#ppt_x"/>
                                          </p:val>
                                        </p:tav>
                                        <p:tav tm="100000">
                                          <p:val>
                                            <p:strVal val="#ppt_x"/>
                                          </p:val>
                                        </p:tav>
                                      </p:tavLst>
                                    </p:anim>
                                    <p:anim calcmode="lin" valueType="num">
                                      <p:cBhvr additive="base">
                                        <p:cTn id="56" dur="500" fill="hold"/>
                                        <p:tgtEl>
                                          <p:spTgt spid="2254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22545"/>
                                        </p:tgtEl>
                                        <p:attrNameLst>
                                          <p:attrName>style.visibility</p:attrName>
                                        </p:attrNameLst>
                                      </p:cBhvr>
                                      <p:to>
                                        <p:strVal val="visible"/>
                                      </p:to>
                                    </p:set>
                                    <p:anim calcmode="lin" valueType="num">
                                      <p:cBhvr additive="base">
                                        <p:cTn id="59" dur="500" fill="hold"/>
                                        <p:tgtEl>
                                          <p:spTgt spid="22545"/>
                                        </p:tgtEl>
                                        <p:attrNameLst>
                                          <p:attrName>ppt_x</p:attrName>
                                        </p:attrNameLst>
                                      </p:cBhvr>
                                      <p:tavLst>
                                        <p:tav tm="0">
                                          <p:val>
                                            <p:strVal val="#ppt_x"/>
                                          </p:val>
                                        </p:tav>
                                        <p:tav tm="100000">
                                          <p:val>
                                            <p:strVal val="#ppt_x"/>
                                          </p:val>
                                        </p:tav>
                                      </p:tavLst>
                                    </p:anim>
                                    <p:anim calcmode="lin" valueType="num">
                                      <p:cBhvr additive="base">
                                        <p:cTn id="60" dur="500" fill="hold"/>
                                        <p:tgtEl>
                                          <p:spTgt spid="225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22546"/>
                                        </p:tgtEl>
                                        <p:attrNameLst>
                                          <p:attrName>style.visibility</p:attrName>
                                        </p:attrNameLst>
                                      </p:cBhvr>
                                      <p:to>
                                        <p:strVal val="visible"/>
                                      </p:to>
                                    </p:set>
                                    <p:anim calcmode="lin" valueType="num">
                                      <p:cBhvr additive="base">
                                        <p:cTn id="63" dur="500" fill="hold"/>
                                        <p:tgtEl>
                                          <p:spTgt spid="22546"/>
                                        </p:tgtEl>
                                        <p:attrNameLst>
                                          <p:attrName>ppt_x</p:attrName>
                                        </p:attrNameLst>
                                      </p:cBhvr>
                                      <p:tavLst>
                                        <p:tav tm="0">
                                          <p:val>
                                            <p:strVal val="#ppt_x"/>
                                          </p:val>
                                        </p:tav>
                                        <p:tav tm="100000">
                                          <p:val>
                                            <p:strVal val="#ppt_x"/>
                                          </p:val>
                                        </p:tav>
                                      </p:tavLst>
                                    </p:anim>
                                    <p:anim calcmode="lin" valueType="num">
                                      <p:cBhvr additive="base">
                                        <p:cTn id="64" dur="500" fill="hold"/>
                                        <p:tgtEl>
                                          <p:spTgt spid="2254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1000"/>
                                  </p:stCondLst>
                                  <p:childTnLst>
                                    <p:set>
                                      <p:cBhvr>
                                        <p:cTn id="66" dur="1" fill="hold">
                                          <p:stCondLst>
                                            <p:cond delay="0"/>
                                          </p:stCondLst>
                                        </p:cTn>
                                        <p:tgtEl>
                                          <p:spTgt spid="22547"/>
                                        </p:tgtEl>
                                        <p:attrNameLst>
                                          <p:attrName>style.visibility</p:attrName>
                                        </p:attrNameLst>
                                      </p:cBhvr>
                                      <p:to>
                                        <p:strVal val="visible"/>
                                      </p:to>
                                    </p:set>
                                    <p:anim calcmode="lin" valueType="num">
                                      <p:cBhvr additive="base">
                                        <p:cTn id="67" dur="500" fill="hold"/>
                                        <p:tgtEl>
                                          <p:spTgt spid="22547"/>
                                        </p:tgtEl>
                                        <p:attrNameLst>
                                          <p:attrName>ppt_x</p:attrName>
                                        </p:attrNameLst>
                                      </p:cBhvr>
                                      <p:tavLst>
                                        <p:tav tm="0">
                                          <p:val>
                                            <p:strVal val="#ppt_x"/>
                                          </p:val>
                                        </p:tav>
                                        <p:tav tm="100000">
                                          <p:val>
                                            <p:strVal val="#ppt_x"/>
                                          </p:val>
                                        </p:tav>
                                      </p:tavLst>
                                    </p:anim>
                                    <p:anim calcmode="lin" valueType="num">
                                      <p:cBhvr additive="base">
                                        <p:cTn id="68" dur="500" fill="hold"/>
                                        <p:tgtEl>
                                          <p:spTgt spid="2254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22548"/>
                                        </p:tgtEl>
                                        <p:attrNameLst>
                                          <p:attrName>style.visibility</p:attrName>
                                        </p:attrNameLst>
                                      </p:cBhvr>
                                      <p:to>
                                        <p:strVal val="visible"/>
                                      </p:to>
                                    </p:set>
                                    <p:anim calcmode="lin" valueType="num">
                                      <p:cBhvr additive="base">
                                        <p:cTn id="71" dur="500" fill="hold"/>
                                        <p:tgtEl>
                                          <p:spTgt spid="22548"/>
                                        </p:tgtEl>
                                        <p:attrNameLst>
                                          <p:attrName>ppt_x</p:attrName>
                                        </p:attrNameLst>
                                      </p:cBhvr>
                                      <p:tavLst>
                                        <p:tav tm="0">
                                          <p:val>
                                            <p:strVal val="#ppt_x"/>
                                          </p:val>
                                        </p:tav>
                                        <p:tav tm="100000">
                                          <p:val>
                                            <p:strVal val="#ppt_x"/>
                                          </p:val>
                                        </p:tav>
                                      </p:tavLst>
                                    </p:anim>
                                    <p:anim calcmode="lin" valueType="num">
                                      <p:cBhvr additive="base">
                                        <p:cTn id="72" dur="500" fill="hold"/>
                                        <p:tgtEl>
                                          <p:spTgt spid="2254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1000"/>
                                  </p:stCondLst>
                                  <p:childTnLst>
                                    <p:set>
                                      <p:cBhvr>
                                        <p:cTn id="74" dur="1" fill="hold">
                                          <p:stCondLst>
                                            <p:cond delay="0"/>
                                          </p:stCondLst>
                                        </p:cTn>
                                        <p:tgtEl>
                                          <p:spTgt spid="22549"/>
                                        </p:tgtEl>
                                        <p:attrNameLst>
                                          <p:attrName>style.visibility</p:attrName>
                                        </p:attrNameLst>
                                      </p:cBhvr>
                                      <p:to>
                                        <p:strVal val="visible"/>
                                      </p:to>
                                    </p:set>
                                    <p:anim calcmode="lin" valueType="num">
                                      <p:cBhvr additive="base">
                                        <p:cTn id="75" dur="500" fill="hold"/>
                                        <p:tgtEl>
                                          <p:spTgt spid="22549"/>
                                        </p:tgtEl>
                                        <p:attrNameLst>
                                          <p:attrName>ppt_x</p:attrName>
                                        </p:attrNameLst>
                                      </p:cBhvr>
                                      <p:tavLst>
                                        <p:tav tm="0">
                                          <p:val>
                                            <p:strVal val="#ppt_x"/>
                                          </p:val>
                                        </p:tav>
                                        <p:tav tm="100000">
                                          <p:val>
                                            <p:strVal val="#ppt_x"/>
                                          </p:val>
                                        </p:tav>
                                      </p:tavLst>
                                    </p:anim>
                                    <p:anim calcmode="lin" valueType="num">
                                      <p:cBhvr additive="base">
                                        <p:cTn id="76" dur="500" fill="hold"/>
                                        <p:tgtEl>
                                          <p:spTgt spid="2254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1000"/>
                                  </p:stCondLst>
                                  <p:childTnLst>
                                    <p:set>
                                      <p:cBhvr>
                                        <p:cTn id="78" dur="1" fill="hold">
                                          <p:stCondLst>
                                            <p:cond delay="0"/>
                                          </p:stCondLst>
                                        </p:cTn>
                                        <p:tgtEl>
                                          <p:spTgt spid="22550"/>
                                        </p:tgtEl>
                                        <p:attrNameLst>
                                          <p:attrName>style.visibility</p:attrName>
                                        </p:attrNameLst>
                                      </p:cBhvr>
                                      <p:to>
                                        <p:strVal val="visible"/>
                                      </p:to>
                                    </p:set>
                                    <p:anim calcmode="lin" valueType="num">
                                      <p:cBhvr additive="base">
                                        <p:cTn id="79" dur="500" fill="hold"/>
                                        <p:tgtEl>
                                          <p:spTgt spid="22550"/>
                                        </p:tgtEl>
                                        <p:attrNameLst>
                                          <p:attrName>ppt_x</p:attrName>
                                        </p:attrNameLst>
                                      </p:cBhvr>
                                      <p:tavLst>
                                        <p:tav tm="0">
                                          <p:val>
                                            <p:strVal val="#ppt_x"/>
                                          </p:val>
                                        </p:tav>
                                        <p:tav tm="100000">
                                          <p:val>
                                            <p:strVal val="#ppt_x"/>
                                          </p:val>
                                        </p:tav>
                                      </p:tavLst>
                                    </p:anim>
                                    <p:anim calcmode="lin" valueType="num">
                                      <p:cBhvr additive="base">
                                        <p:cTn id="80" dur="500" fill="hold"/>
                                        <p:tgtEl>
                                          <p:spTgt spid="22550"/>
                                        </p:tgtEl>
                                        <p:attrNameLst>
                                          <p:attrName>ppt_y</p:attrName>
                                        </p:attrNameLst>
                                      </p:cBhvr>
                                      <p:tavLst>
                                        <p:tav tm="0">
                                          <p:val>
                                            <p:strVal val="1+#ppt_h/2"/>
                                          </p:val>
                                        </p:tav>
                                        <p:tav tm="100000">
                                          <p:val>
                                            <p:strVal val="#ppt_y"/>
                                          </p:val>
                                        </p:tav>
                                      </p:tavLst>
                                    </p:anim>
                                  </p:childTnLst>
                                </p:cTn>
                              </p:par>
                            </p:childTnLst>
                          </p:cTn>
                        </p:par>
                        <p:par>
                          <p:cTn id="81" fill="hold" nodeType="afterGroup">
                            <p:stCondLst>
                              <p:cond delay="1500"/>
                            </p:stCondLst>
                            <p:childTnLst>
                              <p:par>
                                <p:cTn id="82" presetID="2" presetClass="entr" presetSubtype="4" fill="hold" nodeType="afterEffect">
                                  <p:stCondLst>
                                    <p:cond delay="1500"/>
                                  </p:stCondLst>
                                  <p:childTnLst>
                                    <p:set>
                                      <p:cBhvr>
                                        <p:cTn id="83" dur="1" fill="hold">
                                          <p:stCondLst>
                                            <p:cond delay="0"/>
                                          </p:stCondLst>
                                        </p:cTn>
                                        <p:tgtEl>
                                          <p:spTgt spid="22552"/>
                                        </p:tgtEl>
                                        <p:attrNameLst>
                                          <p:attrName>style.visibility</p:attrName>
                                        </p:attrNameLst>
                                      </p:cBhvr>
                                      <p:to>
                                        <p:strVal val="visible"/>
                                      </p:to>
                                    </p:set>
                                    <p:anim calcmode="lin" valueType="num">
                                      <p:cBhvr additive="base">
                                        <p:cTn id="84" dur="500" fill="hold"/>
                                        <p:tgtEl>
                                          <p:spTgt spid="22552"/>
                                        </p:tgtEl>
                                        <p:attrNameLst>
                                          <p:attrName>ppt_x</p:attrName>
                                        </p:attrNameLst>
                                      </p:cBhvr>
                                      <p:tavLst>
                                        <p:tav tm="0">
                                          <p:val>
                                            <p:strVal val="#ppt_x"/>
                                          </p:val>
                                        </p:tav>
                                        <p:tav tm="100000">
                                          <p:val>
                                            <p:strVal val="#ppt_x"/>
                                          </p:val>
                                        </p:tav>
                                      </p:tavLst>
                                    </p:anim>
                                    <p:anim calcmode="lin" valueType="num">
                                      <p:cBhvr additive="base">
                                        <p:cTn id="85" dur="500" fill="hold"/>
                                        <p:tgtEl>
                                          <p:spTgt spid="22552"/>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2553"/>
                                        </p:tgtEl>
                                        <p:attrNameLst>
                                          <p:attrName>style.visibility</p:attrName>
                                        </p:attrNameLst>
                                      </p:cBhvr>
                                      <p:to>
                                        <p:strVal val="visible"/>
                                      </p:to>
                                    </p:set>
                                    <p:anim calcmode="lin" valueType="num">
                                      <p:cBhvr additive="base">
                                        <p:cTn id="88" dur="500" fill="hold"/>
                                        <p:tgtEl>
                                          <p:spTgt spid="22553"/>
                                        </p:tgtEl>
                                        <p:attrNameLst>
                                          <p:attrName>ppt_x</p:attrName>
                                        </p:attrNameLst>
                                      </p:cBhvr>
                                      <p:tavLst>
                                        <p:tav tm="0">
                                          <p:val>
                                            <p:strVal val="#ppt_x"/>
                                          </p:val>
                                        </p:tav>
                                        <p:tav tm="100000">
                                          <p:val>
                                            <p:strVal val="#ppt_x"/>
                                          </p:val>
                                        </p:tav>
                                      </p:tavLst>
                                    </p:anim>
                                    <p:anim calcmode="lin" valueType="num">
                                      <p:cBhvr additive="base">
                                        <p:cTn id="89" dur="500" fill="hold"/>
                                        <p:tgtEl>
                                          <p:spTgt spid="22553"/>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2554"/>
                                        </p:tgtEl>
                                        <p:attrNameLst>
                                          <p:attrName>style.visibility</p:attrName>
                                        </p:attrNameLst>
                                      </p:cBhvr>
                                      <p:to>
                                        <p:strVal val="visible"/>
                                      </p:to>
                                    </p:set>
                                    <p:anim calcmode="lin" valueType="num">
                                      <p:cBhvr additive="base">
                                        <p:cTn id="92" dur="500" fill="hold"/>
                                        <p:tgtEl>
                                          <p:spTgt spid="22554"/>
                                        </p:tgtEl>
                                        <p:attrNameLst>
                                          <p:attrName>ppt_x</p:attrName>
                                        </p:attrNameLst>
                                      </p:cBhvr>
                                      <p:tavLst>
                                        <p:tav tm="0">
                                          <p:val>
                                            <p:strVal val="#ppt_x"/>
                                          </p:val>
                                        </p:tav>
                                        <p:tav tm="100000">
                                          <p:val>
                                            <p:strVal val="#ppt_x"/>
                                          </p:val>
                                        </p:tav>
                                      </p:tavLst>
                                    </p:anim>
                                    <p:anim calcmode="lin" valueType="num">
                                      <p:cBhvr additive="base">
                                        <p:cTn id="93" dur="500" fill="hold"/>
                                        <p:tgtEl>
                                          <p:spTgt spid="22554"/>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2555"/>
                                        </p:tgtEl>
                                        <p:attrNameLst>
                                          <p:attrName>style.visibility</p:attrName>
                                        </p:attrNameLst>
                                      </p:cBhvr>
                                      <p:to>
                                        <p:strVal val="visible"/>
                                      </p:to>
                                    </p:set>
                                    <p:anim calcmode="lin" valueType="num">
                                      <p:cBhvr additive="base">
                                        <p:cTn id="96" dur="500" fill="hold"/>
                                        <p:tgtEl>
                                          <p:spTgt spid="22555"/>
                                        </p:tgtEl>
                                        <p:attrNameLst>
                                          <p:attrName>ppt_x</p:attrName>
                                        </p:attrNameLst>
                                      </p:cBhvr>
                                      <p:tavLst>
                                        <p:tav tm="0">
                                          <p:val>
                                            <p:strVal val="#ppt_x"/>
                                          </p:val>
                                        </p:tav>
                                        <p:tav tm="100000">
                                          <p:val>
                                            <p:strVal val="#ppt_x"/>
                                          </p:val>
                                        </p:tav>
                                      </p:tavLst>
                                    </p:anim>
                                    <p:anim calcmode="lin" valueType="num">
                                      <p:cBhvr additive="base">
                                        <p:cTn id="97" dur="500" fill="hold"/>
                                        <p:tgtEl>
                                          <p:spTgt spid="22555"/>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2556"/>
                                        </p:tgtEl>
                                        <p:attrNameLst>
                                          <p:attrName>style.visibility</p:attrName>
                                        </p:attrNameLst>
                                      </p:cBhvr>
                                      <p:to>
                                        <p:strVal val="visible"/>
                                      </p:to>
                                    </p:set>
                                    <p:anim calcmode="lin" valueType="num">
                                      <p:cBhvr additive="base">
                                        <p:cTn id="100" dur="500" fill="hold"/>
                                        <p:tgtEl>
                                          <p:spTgt spid="22556"/>
                                        </p:tgtEl>
                                        <p:attrNameLst>
                                          <p:attrName>ppt_x</p:attrName>
                                        </p:attrNameLst>
                                      </p:cBhvr>
                                      <p:tavLst>
                                        <p:tav tm="0">
                                          <p:val>
                                            <p:strVal val="#ppt_x"/>
                                          </p:val>
                                        </p:tav>
                                        <p:tav tm="100000">
                                          <p:val>
                                            <p:strVal val="#ppt_x"/>
                                          </p:val>
                                        </p:tav>
                                      </p:tavLst>
                                    </p:anim>
                                    <p:anim calcmode="lin" valueType="num">
                                      <p:cBhvr additive="base">
                                        <p:cTn id="101" dur="500" fill="hold"/>
                                        <p:tgtEl>
                                          <p:spTgt spid="22556"/>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22557"/>
                                        </p:tgtEl>
                                        <p:attrNameLst>
                                          <p:attrName>style.visibility</p:attrName>
                                        </p:attrNameLst>
                                      </p:cBhvr>
                                      <p:to>
                                        <p:strVal val="visible"/>
                                      </p:to>
                                    </p:set>
                                    <p:anim calcmode="lin" valueType="num">
                                      <p:cBhvr additive="base">
                                        <p:cTn id="104" dur="500" fill="hold"/>
                                        <p:tgtEl>
                                          <p:spTgt spid="22557"/>
                                        </p:tgtEl>
                                        <p:attrNameLst>
                                          <p:attrName>ppt_x</p:attrName>
                                        </p:attrNameLst>
                                      </p:cBhvr>
                                      <p:tavLst>
                                        <p:tav tm="0">
                                          <p:val>
                                            <p:strVal val="#ppt_x"/>
                                          </p:val>
                                        </p:tav>
                                        <p:tav tm="100000">
                                          <p:val>
                                            <p:strVal val="#ppt_x"/>
                                          </p:val>
                                        </p:tav>
                                      </p:tavLst>
                                    </p:anim>
                                    <p:anim calcmode="lin" valueType="num">
                                      <p:cBhvr additive="base">
                                        <p:cTn id="105" dur="500" fill="hold"/>
                                        <p:tgtEl>
                                          <p:spTgt spid="22557"/>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22558"/>
                                        </p:tgtEl>
                                        <p:attrNameLst>
                                          <p:attrName>style.visibility</p:attrName>
                                        </p:attrNameLst>
                                      </p:cBhvr>
                                      <p:to>
                                        <p:strVal val="visible"/>
                                      </p:to>
                                    </p:set>
                                    <p:anim calcmode="lin" valueType="num">
                                      <p:cBhvr additive="base">
                                        <p:cTn id="108" dur="500" fill="hold"/>
                                        <p:tgtEl>
                                          <p:spTgt spid="22558"/>
                                        </p:tgtEl>
                                        <p:attrNameLst>
                                          <p:attrName>ppt_x</p:attrName>
                                        </p:attrNameLst>
                                      </p:cBhvr>
                                      <p:tavLst>
                                        <p:tav tm="0">
                                          <p:val>
                                            <p:strVal val="#ppt_x"/>
                                          </p:val>
                                        </p:tav>
                                        <p:tav tm="100000">
                                          <p:val>
                                            <p:strVal val="#ppt_x"/>
                                          </p:val>
                                        </p:tav>
                                      </p:tavLst>
                                    </p:anim>
                                    <p:anim calcmode="lin" valueType="num">
                                      <p:cBhvr additive="base">
                                        <p:cTn id="109" dur="500" fill="hold"/>
                                        <p:tgtEl>
                                          <p:spTgt spid="2255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2559"/>
                                        </p:tgtEl>
                                        <p:attrNameLst>
                                          <p:attrName>style.visibility</p:attrName>
                                        </p:attrNameLst>
                                      </p:cBhvr>
                                      <p:to>
                                        <p:strVal val="visible"/>
                                      </p:to>
                                    </p:set>
                                    <p:anim calcmode="lin" valueType="num">
                                      <p:cBhvr additive="base">
                                        <p:cTn id="112" dur="500" fill="hold"/>
                                        <p:tgtEl>
                                          <p:spTgt spid="22559"/>
                                        </p:tgtEl>
                                        <p:attrNameLst>
                                          <p:attrName>ppt_x</p:attrName>
                                        </p:attrNameLst>
                                      </p:cBhvr>
                                      <p:tavLst>
                                        <p:tav tm="0">
                                          <p:val>
                                            <p:strVal val="#ppt_x"/>
                                          </p:val>
                                        </p:tav>
                                        <p:tav tm="100000">
                                          <p:val>
                                            <p:strVal val="#ppt_x"/>
                                          </p:val>
                                        </p:tav>
                                      </p:tavLst>
                                    </p:anim>
                                    <p:anim calcmode="lin" valueType="num">
                                      <p:cBhvr additive="base">
                                        <p:cTn id="113" dur="500" fill="hold"/>
                                        <p:tgtEl>
                                          <p:spTgt spid="22559"/>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2560"/>
                                        </p:tgtEl>
                                        <p:attrNameLst>
                                          <p:attrName>style.visibility</p:attrName>
                                        </p:attrNameLst>
                                      </p:cBhvr>
                                      <p:to>
                                        <p:strVal val="visible"/>
                                      </p:to>
                                    </p:set>
                                    <p:anim calcmode="lin" valueType="num">
                                      <p:cBhvr additive="base">
                                        <p:cTn id="116" dur="500" fill="hold"/>
                                        <p:tgtEl>
                                          <p:spTgt spid="22560"/>
                                        </p:tgtEl>
                                        <p:attrNameLst>
                                          <p:attrName>ppt_x</p:attrName>
                                        </p:attrNameLst>
                                      </p:cBhvr>
                                      <p:tavLst>
                                        <p:tav tm="0">
                                          <p:val>
                                            <p:strVal val="#ppt_x"/>
                                          </p:val>
                                        </p:tav>
                                        <p:tav tm="100000">
                                          <p:val>
                                            <p:strVal val="#ppt_x"/>
                                          </p:val>
                                        </p:tav>
                                      </p:tavLst>
                                    </p:anim>
                                    <p:anim calcmode="lin" valueType="num">
                                      <p:cBhvr additive="base">
                                        <p:cTn id="117" dur="500" fill="hold"/>
                                        <p:tgtEl>
                                          <p:spTgt spid="22560"/>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22561"/>
                                        </p:tgtEl>
                                        <p:attrNameLst>
                                          <p:attrName>style.visibility</p:attrName>
                                        </p:attrNameLst>
                                      </p:cBhvr>
                                      <p:to>
                                        <p:strVal val="visible"/>
                                      </p:to>
                                    </p:set>
                                    <p:anim calcmode="lin" valueType="num">
                                      <p:cBhvr additive="base">
                                        <p:cTn id="120" dur="500" fill="hold"/>
                                        <p:tgtEl>
                                          <p:spTgt spid="22561"/>
                                        </p:tgtEl>
                                        <p:attrNameLst>
                                          <p:attrName>ppt_x</p:attrName>
                                        </p:attrNameLst>
                                      </p:cBhvr>
                                      <p:tavLst>
                                        <p:tav tm="0">
                                          <p:val>
                                            <p:strVal val="#ppt_x"/>
                                          </p:val>
                                        </p:tav>
                                        <p:tav tm="100000">
                                          <p:val>
                                            <p:strVal val="#ppt_x"/>
                                          </p:val>
                                        </p:tav>
                                      </p:tavLst>
                                    </p:anim>
                                    <p:anim calcmode="lin" valueType="num">
                                      <p:cBhvr additive="base">
                                        <p:cTn id="121" dur="500" fill="hold"/>
                                        <p:tgtEl>
                                          <p:spTgt spid="22561"/>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22562"/>
                                        </p:tgtEl>
                                        <p:attrNameLst>
                                          <p:attrName>style.visibility</p:attrName>
                                        </p:attrNameLst>
                                      </p:cBhvr>
                                      <p:to>
                                        <p:strVal val="visible"/>
                                      </p:to>
                                    </p:set>
                                    <p:anim calcmode="lin" valueType="num">
                                      <p:cBhvr additive="base">
                                        <p:cTn id="124" dur="500" fill="hold"/>
                                        <p:tgtEl>
                                          <p:spTgt spid="22562"/>
                                        </p:tgtEl>
                                        <p:attrNameLst>
                                          <p:attrName>ppt_x</p:attrName>
                                        </p:attrNameLst>
                                      </p:cBhvr>
                                      <p:tavLst>
                                        <p:tav tm="0">
                                          <p:val>
                                            <p:strVal val="#ppt_x"/>
                                          </p:val>
                                        </p:tav>
                                        <p:tav tm="100000">
                                          <p:val>
                                            <p:strVal val="#ppt_x"/>
                                          </p:val>
                                        </p:tav>
                                      </p:tavLst>
                                    </p:anim>
                                    <p:anim calcmode="lin" valueType="num">
                                      <p:cBhvr additive="base">
                                        <p:cTn id="125" dur="500" fill="hold"/>
                                        <p:tgtEl>
                                          <p:spTgt spid="22562"/>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22563"/>
                                        </p:tgtEl>
                                        <p:attrNameLst>
                                          <p:attrName>style.visibility</p:attrName>
                                        </p:attrNameLst>
                                      </p:cBhvr>
                                      <p:to>
                                        <p:strVal val="visible"/>
                                      </p:to>
                                    </p:set>
                                    <p:anim calcmode="lin" valueType="num">
                                      <p:cBhvr additive="base">
                                        <p:cTn id="128" dur="500" fill="hold"/>
                                        <p:tgtEl>
                                          <p:spTgt spid="22563"/>
                                        </p:tgtEl>
                                        <p:attrNameLst>
                                          <p:attrName>ppt_x</p:attrName>
                                        </p:attrNameLst>
                                      </p:cBhvr>
                                      <p:tavLst>
                                        <p:tav tm="0">
                                          <p:val>
                                            <p:strVal val="#ppt_x"/>
                                          </p:val>
                                        </p:tav>
                                        <p:tav tm="100000">
                                          <p:val>
                                            <p:strVal val="#ppt_x"/>
                                          </p:val>
                                        </p:tav>
                                      </p:tavLst>
                                    </p:anim>
                                    <p:anim calcmode="lin" valueType="num">
                                      <p:cBhvr additive="base">
                                        <p:cTn id="129" dur="500" fill="hold"/>
                                        <p:tgtEl>
                                          <p:spTgt spid="22563"/>
                                        </p:tgtEl>
                                        <p:attrNameLst>
                                          <p:attrName>ppt_y</p:attrName>
                                        </p:attrNameLst>
                                      </p:cBhvr>
                                      <p:tavLst>
                                        <p:tav tm="0">
                                          <p:val>
                                            <p:strVal val="1+#ppt_h/2"/>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22564"/>
                                        </p:tgtEl>
                                        <p:attrNameLst>
                                          <p:attrName>style.visibility</p:attrName>
                                        </p:attrNameLst>
                                      </p:cBhvr>
                                      <p:to>
                                        <p:strVal val="visible"/>
                                      </p:to>
                                    </p:set>
                                    <p:anim calcmode="lin" valueType="num">
                                      <p:cBhvr additive="base">
                                        <p:cTn id="132" dur="500" fill="hold"/>
                                        <p:tgtEl>
                                          <p:spTgt spid="22564"/>
                                        </p:tgtEl>
                                        <p:attrNameLst>
                                          <p:attrName>ppt_x</p:attrName>
                                        </p:attrNameLst>
                                      </p:cBhvr>
                                      <p:tavLst>
                                        <p:tav tm="0">
                                          <p:val>
                                            <p:strVal val="#ppt_x"/>
                                          </p:val>
                                        </p:tav>
                                        <p:tav tm="100000">
                                          <p:val>
                                            <p:strVal val="#ppt_x"/>
                                          </p:val>
                                        </p:tav>
                                      </p:tavLst>
                                    </p:anim>
                                    <p:anim calcmode="lin" valueType="num">
                                      <p:cBhvr additive="base">
                                        <p:cTn id="133" dur="500" fill="hold"/>
                                        <p:tgtEl>
                                          <p:spTgt spid="22564"/>
                                        </p:tgtEl>
                                        <p:attrNameLst>
                                          <p:attrName>ppt_y</p:attrName>
                                        </p:attrNameLst>
                                      </p:cBhvr>
                                      <p:tavLst>
                                        <p:tav tm="0">
                                          <p:val>
                                            <p:strVal val="1+#ppt_h/2"/>
                                          </p:val>
                                        </p:tav>
                                        <p:tav tm="100000">
                                          <p:val>
                                            <p:strVal val="#ppt_y"/>
                                          </p:val>
                                        </p:tav>
                                      </p:tavLst>
                                    </p:anim>
                                  </p:childTnLst>
                                </p:cTn>
                              </p:par>
                              <p:par>
                                <p:cTn id="134" presetID="2" presetClass="entr" presetSubtype="4" fill="hold" nodeType="withEffect">
                                  <p:stCondLst>
                                    <p:cond delay="0"/>
                                  </p:stCondLst>
                                  <p:childTnLst>
                                    <p:set>
                                      <p:cBhvr>
                                        <p:cTn id="135" dur="1" fill="hold">
                                          <p:stCondLst>
                                            <p:cond delay="0"/>
                                          </p:stCondLst>
                                        </p:cTn>
                                        <p:tgtEl>
                                          <p:spTgt spid="22565"/>
                                        </p:tgtEl>
                                        <p:attrNameLst>
                                          <p:attrName>style.visibility</p:attrName>
                                        </p:attrNameLst>
                                      </p:cBhvr>
                                      <p:to>
                                        <p:strVal val="visible"/>
                                      </p:to>
                                    </p:set>
                                    <p:anim calcmode="lin" valueType="num">
                                      <p:cBhvr additive="base">
                                        <p:cTn id="136" dur="500" fill="hold"/>
                                        <p:tgtEl>
                                          <p:spTgt spid="22565"/>
                                        </p:tgtEl>
                                        <p:attrNameLst>
                                          <p:attrName>ppt_x</p:attrName>
                                        </p:attrNameLst>
                                      </p:cBhvr>
                                      <p:tavLst>
                                        <p:tav tm="0">
                                          <p:val>
                                            <p:strVal val="#ppt_x"/>
                                          </p:val>
                                        </p:tav>
                                        <p:tav tm="100000">
                                          <p:val>
                                            <p:strVal val="#ppt_x"/>
                                          </p:val>
                                        </p:tav>
                                      </p:tavLst>
                                    </p:anim>
                                    <p:anim calcmode="lin" valueType="num">
                                      <p:cBhvr additive="base">
                                        <p:cTn id="137" dur="500" fill="hold"/>
                                        <p:tgtEl>
                                          <p:spTgt spid="22565"/>
                                        </p:tgtEl>
                                        <p:attrNameLst>
                                          <p:attrName>ppt_y</p:attrName>
                                        </p:attrNameLst>
                                      </p:cBhvr>
                                      <p:tavLst>
                                        <p:tav tm="0">
                                          <p:val>
                                            <p:strVal val="1+#ppt_h/2"/>
                                          </p:val>
                                        </p:tav>
                                        <p:tav tm="100000">
                                          <p:val>
                                            <p:strVal val="#ppt_y"/>
                                          </p:val>
                                        </p:tav>
                                      </p:tavLst>
                                    </p:anim>
                                  </p:childTnLst>
                                </p:cTn>
                              </p:par>
                              <p:par>
                                <p:cTn id="138" presetID="2" presetClass="entr" presetSubtype="4" fill="hold" nodeType="withEffect">
                                  <p:stCondLst>
                                    <p:cond delay="0"/>
                                  </p:stCondLst>
                                  <p:childTnLst>
                                    <p:set>
                                      <p:cBhvr>
                                        <p:cTn id="139" dur="1" fill="hold">
                                          <p:stCondLst>
                                            <p:cond delay="0"/>
                                          </p:stCondLst>
                                        </p:cTn>
                                        <p:tgtEl>
                                          <p:spTgt spid="22566"/>
                                        </p:tgtEl>
                                        <p:attrNameLst>
                                          <p:attrName>style.visibility</p:attrName>
                                        </p:attrNameLst>
                                      </p:cBhvr>
                                      <p:to>
                                        <p:strVal val="visible"/>
                                      </p:to>
                                    </p:set>
                                    <p:anim calcmode="lin" valueType="num">
                                      <p:cBhvr additive="base">
                                        <p:cTn id="140" dur="500" fill="hold"/>
                                        <p:tgtEl>
                                          <p:spTgt spid="22566"/>
                                        </p:tgtEl>
                                        <p:attrNameLst>
                                          <p:attrName>ppt_x</p:attrName>
                                        </p:attrNameLst>
                                      </p:cBhvr>
                                      <p:tavLst>
                                        <p:tav tm="0">
                                          <p:val>
                                            <p:strVal val="#ppt_x"/>
                                          </p:val>
                                        </p:tav>
                                        <p:tav tm="100000">
                                          <p:val>
                                            <p:strVal val="#ppt_x"/>
                                          </p:val>
                                        </p:tav>
                                      </p:tavLst>
                                    </p:anim>
                                    <p:anim calcmode="lin" valueType="num">
                                      <p:cBhvr additive="base">
                                        <p:cTn id="141" dur="500" fill="hold"/>
                                        <p:tgtEl>
                                          <p:spTgt spid="22566"/>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567"/>
                                        </p:tgtEl>
                                        <p:attrNameLst>
                                          <p:attrName>style.visibility</p:attrName>
                                        </p:attrNameLst>
                                      </p:cBhvr>
                                      <p:to>
                                        <p:strVal val="visible"/>
                                      </p:to>
                                    </p:set>
                                    <p:anim calcmode="lin" valueType="num">
                                      <p:cBhvr additive="base">
                                        <p:cTn id="144" dur="500" fill="hold"/>
                                        <p:tgtEl>
                                          <p:spTgt spid="22567"/>
                                        </p:tgtEl>
                                        <p:attrNameLst>
                                          <p:attrName>ppt_x</p:attrName>
                                        </p:attrNameLst>
                                      </p:cBhvr>
                                      <p:tavLst>
                                        <p:tav tm="0">
                                          <p:val>
                                            <p:strVal val="#ppt_x"/>
                                          </p:val>
                                        </p:tav>
                                        <p:tav tm="100000">
                                          <p:val>
                                            <p:strVal val="#ppt_x"/>
                                          </p:val>
                                        </p:tav>
                                      </p:tavLst>
                                    </p:anim>
                                    <p:anim calcmode="lin" valueType="num">
                                      <p:cBhvr additive="base">
                                        <p:cTn id="145" dur="500" fill="hold"/>
                                        <p:tgtEl>
                                          <p:spTgt spid="22567"/>
                                        </p:tgtEl>
                                        <p:attrNameLst>
                                          <p:attrName>ppt_y</p:attrName>
                                        </p:attrNameLst>
                                      </p:cBhvr>
                                      <p:tavLst>
                                        <p:tav tm="0">
                                          <p:val>
                                            <p:strVal val="1+#ppt_h/2"/>
                                          </p:val>
                                        </p:tav>
                                        <p:tav tm="100000">
                                          <p:val>
                                            <p:strVal val="#ppt_y"/>
                                          </p:val>
                                        </p:tav>
                                      </p:tavLst>
                                    </p:anim>
                                  </p:childTnLst>
                                </p:cTn>
                              </p:par>
                              <p:par>
                                <p:cTn id="146" presetID="2" presetClass="entr" presetSubtype="4" fill="hold" nodeType="withEffect">
                                  <p:stCondLst>
                                    <p:cond delay="0"/>
                                  </p:stCondLst>
                                  <p:childTnLst>
                                    <p:set>
                                      <p:cBhvr>
                                        <p:cTn id="147" dur="1" fill="hold">
                                          <p:stCondLst>
                                            <p:cond delay="0"/>
                                          </p:stCondLst>
                                        </p:cTn>
                                        <p:tgtEl>
                                          <p:spTgt spid="22568"/>
                                        </p:tgtEl>
                                        <p:attrNameLst>
                                          <p:attrName>style.visibility</p:attrName>
                                        </p:attrNameLst>
                                      </p:cBhvr>
                                      <p:to>
                                        <p:strVal val="visible"/>
                                      </p:to>
                                    </p:set>
                                    <p:anim calcmode="lin" valueType="num">
                                      <p:cBhvr additive="base">
                                        <p:cTn id="148" dur="500" fill="hold"/>
                                        <p:tgtEl>
                                          <p:spTgt spid="22568"/>
                                        </p:tgtEl>
                                        <p:attrNameLst>
                                          <p:attrName>ppt_x</p:attrName>
                                        </p:attrNameLst>
                                      </p:cBhvr>
                                      <p:tavLst>
                                        <p:tav tm="0">
                                          <p:val>
                                            <p:strVal val="#ppt_x"/>
                                          </p:val>
                                        </p:tav>
                                        <p:tav tm="100000">
                                          <p:val>
                                            <p:strVal val="#ppt_x"/>
                                          </p:val>
                                        </p:tav>
                                      </p:tavLst>
                                    </p:anim>
                                    <p:anim calcmode="lin" valueType="num">
                                      <p:cBhvr additive="base">
                                        <p:cTn id="149" dur="500" fill="hold"/>
                                        <p:tgtEl>
                                          <p:spTgt spid="22568"/>
                                        </p:tgtEl>
                                        <p:attrNameLst>
                                          <p:attrName>ppt_y</p:attrName>
                                        </p:attrNameLst>
                                      </p:cBhvr>
                                      <p:tavLst>
                                        <p:tav tm="0">
                                          <p:val>
                                            <p:strVal val="1+#ppt_h/2"/>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22569"/>
                                        </p:tgtEl>
                                        <p:attrNameLst>
                                          <p:attrName>style.visibility</p:attrName>
                                        </p:attrNameLst>
                                      </p:cBhvr>
                                      <p:to>
                                        <p:strVal val="visible"/>
                                      </p:to>
                                    </p:set>
                                    <p:anim calcmode="lin" valueType="num">
                                      <p:cBhvr additive="base">
                                        <p:cTn id="152" dur="500" fill="hold"/>
                                        <p:tgtEl>
                                          <p:spTgt spid="22569"/>
                                        </p:tgtEl>
                                        <p:attrNameLst>
                                          <p:attrName>ppt_x</p:attrName>
                                        </p:attrNameLst>
                                      </p:cBhvr>
                                      <p:tavLst>
                                        <p:tav tm="0">
                                          <p:val>
                                            <p:strVal val="#ppt_x"/>
                                          </p:val>
                                        </p:tav>
                                        <p:tav tm="100000">
                                          <p:val>
                                            <p:strVal val="#ppt_x"/>
                                          </p:val>
                                        </p:tav>
                                      </p:tavLst>
                                    </p:anim>
                                    <p:anim calcmode="lin" valueType="num">
                                      <p:cBhvr additive="base">
                                        <p:cTn id="153" dur="500" fill="hold"/>
                                        <p:tgtEl>
                                          <p:spTgt spid="22569"/>
                                        </p:tgtEl>
                                        <p:attrNameLst>
                                          <p:attrName>ppt_y</p:attrName>
                                        </p:attrNameLst>
                                      </p:cBhvr>
                                      <p:tavLst>
                                        <p:tav tm="0">
                                          <p:val>
                                            <p:strVal val="1+#ppt_h/2"/>
                                          </p:val>
                                        </p:tav>
                                        <p:tav tm="100000">
                                          <p:val>
                                            <p:strVal val="#ppt_y"/>
                                          </p:val>
                                        </p:tav>
                                      </p:tavLst>
                                    </p:anim>
                                  </p:childTnLst>
                                </p:cTn>
                              </p:par>
                              <p:par>
                                <p:cTn id="154" presetID="2" presetClass="entr" presetSubtype="4" fill="hold" nodeType="withEffect">
                                  <p:stCondLst>
                                    <p:cond delay="0"/>
                                  </p:stCondLst>
                                  <p:childTnLst>
                                    <p:set>
                                      <p:cBhvr>
                                        <p:cTn id="155" dur="1" fill="hold">
                                          <p:stCondLst>
                                            <p:cond delay="0"/>
                                          </p:stCondLst>
                                        </p:cTn>
                                        <p:tgtEl>
                                          <p:spTgt spid="22570"/>
                                        </p:tgtEl>
                                        <p:attrNameLst>
                                          <p:attrName>style.visibility</p:attrName>
                                        </p:attrNameLst>
                                      </p:cBhvr>
                                      <p:to>
                                        <p:strVal val="visible"/>
                                      </p:to>
                                    </p:set>
                                    <p:anim calcmode="lin" valueType="num">
                                      <p:cBhvr additive="base">
                                        <p:cTn id="156" dur="500" fill="hold"/>
                                        <p:tgtEl>
                                          <p:spTgt spid="22570"/>
                                        </p:tgtEl>
                                        <p:attrNameLst>
                                          <p:attrName>ppt_x</p:attrName>
                                        </p:attrNameLst>
                                      </p:cBhvr>
                                      <p:tavLst>
                                        <p:tav tm="0">
                                          <p:val>
                                            <p:strVal val="#ppt_x"/>
                                          </p:val>
                                        </p:tav>
                                        <p:tav tm="100000">
                                          <p:val>
                                            <p:strVal val="#ppt_x"/>
                                          </p:val>
                                        </p:tav>
                                      </p:tavLst>
                                    </p:anim>
                                    <p:anim calcmode="lin" valueType="num">
                                      <p:cBhvr additive="base">
                                        <p:cTn id="157" dur="500" fill="hold"/>
                                        <p:tgtEl>
                                          <p:spTgt spid="22570"/>
                                        </p:tgtEl>
                                        <p:attrNameLst>
                                          <p:attrName>ppt_y</p:attrName>
                                        </p:attrNameLst>
                                      </p:cBhvr>
                                      <p:tavLst>
                                        <p:tav tm="0">
                                          <p:val>
                                            <p:strVal val="1+#ppt_h/2"/>
                                          </p:val>
                                        </p:tav>
                                        <p:tav tm="100000">
                                          <p:val>
                                            <p:strVal val="#ppt_y"/>
                                          </p:val>
                                        </p:tav>
                                      </p:tavLst>
                                    </p:anim>
                                  </p:childTnLst>
                                </p:cTn>
                              </p:par>
                              <p:par>
                                <p:cTn id="158" presetID="2" presetClass="entr" presetSubtype="4" fill="hold" nodeType="withEffect">
                                  <p:stCondLst>
                                    <p:cond delay="0"/>
                                  </p:stCondLst>
                                  <p:childTnLst>
                                    <p:set>
                                      <p:cBhvr>
                                        <p:cTn id="159" dur="1" fill="hold">
                                          <p:stCondLst>
                                            <p:cond delay="0"/>
                                          </p:stCondLst>
                                        </p:cTn>
                                        <p:tgtEl>
                                          <p:spTgt spid="22571"/>
                                        </p:tgtEl>
                                        <p:attrNameLst>
                                          <p:attrName>style.visibility</p:attrName>
                                        </p:attrNameLst>
                                      </p:cBhvr>
                                      <p:to>
                                        <p:strVal val="visible"/>
                                      </p:to>
                                    </p:set>
                                    <p:anim calcmode="lin" valueType="num">
                                      <p:cBhvr additive="base">
                                        <p:cTn id="160" dur="500" fill="hold"/>
                                        <p:tgtEl>
                                          <p:spTgt spid="22571"/>
                                        </p:tgtEl>
                                        <p:attrNameLst>
                                          <p:attrName>ppt_x</p:attrName>
                                        </p:attrNameLst>
                                      </p:cBhvr>
                                      <p:tavLst>
                                        <p:tav tm="0">
                                          <p:val>
                                            <p:strVal val="#ppt_x"/>
                                          </p:val>
                                        </p:tav>
                                        <p:tav tm="100000">
                                          <p:val>
                                            <p:strVal val="#ppt_x"/>
                                          </p:val>
                                        </p:tav>
                                      </p:tavLst>
                                    </p:anim>
                                    <p:anim calcmode="lin" valueType="num">
                                      <p:cBhvr additive="base">
                                        <p:cTn id="161" dur="500" fill="hold"/>
                                        <p:tgtEl>
                                          <p:spTgt spid="22571"/>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1000"/>
                                  </p:stCondLst>
                                  <p:childTnLst>
                                    <p:set>
                                      <p:cBhvr>
                                        <p:cTn id="163" dur="1" fill="hold">
                                          <p:stCondLst>
                                            <p:cond delay="0"/>
                                          </p:stCondLst>
                                        </p:cTn>
                                        <p:tgtEl>
                                          <p:spTgt spid="22573"/>
                                        </p:tgtEl>
                                        <p:attrNameLst>
                                          <p:attrName>style.visibility</p:attrName>
                                        </p:attrNameLst>
                                      </p:cBhvr>
                                      <p:to>
                                        <p:strVal val="visible"/>
                                      </p:to>
                                    </p:set>
                                    <p:anim calcmode="lin" valueType="num">
                                      <p:cBhvr additive="base">
                                        <p:cTn id="164" dur="500" fill="hold"/>
                                        <p:tgtEl>
                                          <p:spTgt spid="22573"/>
                                        </p:tgtEl>
                                        <p:attrNameLst>
                                          <p:attrName>ppt_x</p:attrName>
                                        </p:attrNameLst>
                                      </p:cBhvr>
                                      <p:tavLst>
                                        <p:tav tm="0">
                                          <p:val>
                                            <p:strVal val="#ppt_x"/>
                                          </p:val>
                                        </p:tav>
                                        <p:tav tm="100000">
                                          <p:val>
                                            <p:strVal val="#ppt_x"/>
                                          </p:val>
                                        </p:tav>
                                      </p:tavLst>
                                    </p:anim>
                                    <p:anim calcmode="lin" valueType="num">
                                      <p:cBhvr additive="base">
                                        <p:cTn id="165" dur="500" fill="hold"/>
                                        <p:tgtEl>
                                          <p:spTgt spid="22573"/>
                                        </p:tgtEl>
                                        <p:attrNameLst>
                                          <p:attrName>ppt_y</p:attrName>
                                        </p:attrNameLst>
                                      </p:cBhvr>
                                      <p:tavLst>
                                        <p:tav tm="0">
                                          <p:val>
                                            <p:strVal val="1+#ppt_h/2"/>
                                          </p:val>
                                        </p:tav>
                                        <p:tav tm="100000">
                                          <p:val>
                                            <p:strVal val="#ppt_y"/>
                                          </p:val>
                                        </p:tav>
                                      </p:tavLst>
                                    </p:anim>
                                  </p:childTnLst>
                                </p:cTn>
                              </p:par>
                              <p:par>
                                <p:cTn id="166" presetID="2" presetClass="entr" presetSubtype="4" fill="hold" nodeType="withEffect">
                                  <p:stCondLst>
                                    <p:cond delay="1000"/>
                                  </p:stCondLst>
                                  <p:childTnLst>
                                    <p:set>
                                      <p:cBhvr>
                                        <p:cTn id="167" dur="1" fill="hold">
                                          <p:stCondLst>
                                            <p:cond delay="0"/>
                                          </p:stCondLst>
                                        </p:cTn>
                                        <p:tgtEl>
                                          <p:spTgt spid="22574"/>
                                        </p:tgtEl>
                                        <p:attrNameLst>
                                          <p:attrName>style.visibility</p:attrName>
                                        </p:attrNameLst>
                                      </p:cBhvr>
                                      <p:to>
                                        <p:strVal val="visible"/>
                                      </p:to>
                                    </p:set>
                                    <p:anim calcmode="lin" valueType="num">
                                      <p:cBhvr additive="base">
                                        <p:cTn id="168" dur="500" fill="hold"/>
                                        <p:tgtEl>
                                          <p:spTgt spid="22574"/>
                                        </p:tgtEl>
                                        <p:attrNameLst>
                                          <p:attrName>ppt_x</p:attrName>
                                        </p:attrNameLst>
                                      </p:cBhvr>
                                      <p:tavLst>
                                        <p:tav tm="0">
                                          <p:val>
                                            <p:strVal val="#ppt_x"/>
                                          </p:val>
                                        </p:tav>
                                        <p:tav tm="100000">
                                          <p:val>
                                            <p:strVal val="#ppt_x"/>
                                          </p:val>
                                        </p:tav>
                                      </p:tavLst>
                                    </p:anim>
                                    <p:anim calcmode="lin" valueType="num">
                                      <p:cBhvr additive="base">
                                        <p:cTn id="169" dur="500" fill="hold"/>
                                        <p:tgtEl>
                                          <p:spTgt spid="22574"/>
                                        </p:tgtEl>
                                        <p:attrNameLst>
                                          <p:attrName>ppt_y</p:attrName>
                                        </p:attrNameLst>
                                      </p:cBhvr>
                                      <p:tavLst>
                                        <p:tav tm="0">
                                          <p:val>
                                            <p:strVal val="1+#ppt_h/2"/>
                                          </p:val>
                                        </p:tav>
                                        <p:tav tm="100000">
                                          <p:val>
                                            <p:strVal val="#ppt_y"/>
                                          </p:val>
                                        </p:tav>
                                      </p:tavLst>
                                    </p:anim>
                                  </p:childTnLst>
                                </p:cTn>
                              </p:par>
                              <p:par>
                                <p:cTn id="170" presetID="2" presetClass="entr" presetSubtype="4" fill="hold" nodeType="withEffect">
                                  <p:stCondLst>
                                    <p:cond delay="1000"/>
                                  </p:stCondLst>
                                  <p:childTnLst>
                                    <p:set>
                                      <p:cBhvr>
                                        <p:cTn id="171" dur="1" fill="hold">
                                          <p:stCondLst>
                                            <p:cond delay="0"/>
                                          </p:stCondLst>
                                        </p:cTn>
                                        <p:tgtEl>
                                          <p:spTgt spid="22575"/>
                                        </p:tgtEl>
                                        <p:attrNameLst>
                                          <p:attrName>style.visibility</p:attrName>
                                        </p:attrNameLst>
                                      </p:cBhvr>
                                      <p:to>
                                        <p:strVal val="visible"/>
                                      </p:to>
                                    </p:set>
                                    <p:anim calcmode="lin" valueType="num">
                                      <p:cBhvr additive="base">
                                        <p:cTn id="172" dur="500" fill="hold"/>
                                        <p:tgtEl>
                                          <p:spTgt spid="22575"/>
                                        </p:tgtEl>
                                        <p:attrNameLst>
                                          <p:attrName>ppt_x</p:attrName>
                                        </p:attrNameLst>
                                      </p:cBhvr>
                                      <p:tavLst>
                                        <p:tav tm="0">
                                          <p:val>
                                            <p:strVal val="#ppt_x"/>
                                          </p:val>
                                        </p:tav>
                                        <p:tav tm="100000">
                                          <p:val>
                                            <p:strVal val="#ppt_x"/>
                                          </p:val>
                                        </p:tav>
                                      </p:tavLst>
                                    </p:anim>
                                    <p:anim calcmode="lin" valueType="num">
                                      <p:cBhvr additive="base">
                                        <p:cTn id="173" dur="500" fill="hold"/>
                                        <p:tgtEl>
                                          <p:spTgt spid="22575"/>
                                        </p:tgtEl>
                                        <p:attrNameLst>
                                          <p:attrName>ppt_y</p:attrName>
                                        </p:attrNameLst>
                                      </p:cBhvr>
                                      <p:tavLst>
                                        <p:tav tm="0">
                                          <p:val>
                                            <p:strVal val="1+#ppt_h/2"/>
                                          </p:val>
                                        </p:tav>
                                        <p:tav tm="100000">
                                          <p:val>
                                            <p:strVal val="#ppt_y"/>
                                          </p:val>
                                        </p:tav>
                                      </p:tavLst>
                                    </p:anim>
                                  </p:childTnLst>
                                </p:cTn>
                              </p:par>
                              <p:par>
                                <p:cTn id="174" presetID="2" presetClass="entr" presetSubtype="4" fill="hold" nodeType="withEffect">
                                  <p:stCondLst>
                                    <p:cond delay="1000"/>
                                  </p:stCondLst>
                                  <p:childTnLst>
                                    <p:set>
                                      <p:cBhvr>
                                        <p:cTn id="175" dur="1" fill="hold">
                                          <p:stCondLst>
                                            <p:cond delay="0"/>
                                          </p:stCondLst>
                                        </p:cTn>
                                        <p:tgtEl>
                                          <p:spTgt spid="22576"/>
                                        </p:tgtEl>
                                        <p:attrNameLst>
                                          <p:attrName>style.visibility</p:attrName>
                                        </p:attrNameLst>
                                      </p:cBhvr>
                                      <p:to>
                                        <p:strVal val="visible"/>
                                      </p:to>
                                    </p:set>
                                    <p:anim calcmode="lin" valueType="num">
                                      <p:cBhvr additive="base">
                                        <p:cTn id="176" dur="500" fill="hold"/>
                                        <p:tgtEl>
                                          <p:spTgt spid="22576"/>
                                        </p:tgtEl>
                                        <p:attrNameLst>
                                          <p:attrName>ppt_x</p:attrName>
                                        </p:attrNameLst>
                                      </p:cBhvr>
                                      <p:tavLst>
                                        <p:tav tm="0">
                                          <p:val>
                                            <p:strVal val="#ppt_x"/>
                                          </p:val>
                                        </p:tav>
                                        <p:tav tm="100000">
                                          <p:val>
                                            <p:strVal val="#ppt_x"/>
                                          </p:val>
                                        </p:tav>
                                      </p:tavLst>
                                    </p:anim>
                                    <p:anim calcmode="lin" valueType="num">
                                      <p:cBhvr additive="base">
                                        <p:cTn id="177" dur="500" fill="hold"/>
                                        <p:tgtEl>
                                          <p:spTgt spid="22576"/>
                                        </p:tgtEl>
                                        <p:attrNameLst>
                                          <p:attrName>ppt_y</p:attrName>
                                        </p:attrNameLst>
                                      </p:cBhvr>
                                      <p:tavLst>
                                        <p:tav tm="0">
                                          <p:val>
                                            <p:strVal val="1+#ppt_h/2"/>
                                          </p:val>
                                        </p:tav>
                                        <p:tav tm="100000">
                                          <p:val>
                                            <p:strVal val="#ppt_y"/>
                                          </p:val>
                                        </p:tav>
                                      </p:tavLst>
                                    </p:anim>
                                  </p:childTnLst>
                                </p:cTn>
                              </p:par>
                              <p:par>
                                <p:cTn id="178" presetID="2" presetClass="entr" presetSubtype="4" fill="hold" nodeType="withEffect">
                                  <p:stCondLst>
                                    <p:cond delay="1000"/>
                                  </p:stCondLst>
                                  <p:childTnLst>
                                    <p:set>
                                      <p:cBhvr>
                                        <p:cTn id="179" dur="1" fill="hold">
                                          <p:stCondLst>
                                            <p:cond delay="0"/>
                                          </p:stCondLst>
                                        </p:cTn>
                                        <p:tgtEl>
                                          <p:spTgt spid="22577"/>
                                        </p:tgtEl>
                                        <p:attrNameLst>
                                          <p:attrName>style.visibility</p:attrName>
                                        </p:attrNameLst>
                                      </p:cBhvr>
                                      <p:to>
                                        <p:strVal val="visible"/>
                                      </p:to>
                                    </p:set>
                                    <p:anim calcmode="lin" valueType="num">
                                      <p:cBhvr additive="base">
                                        <p:cTn id="180" dur="500" fill="hold"/>
                                        <p:tgtEl>
                                          <p:spTgt spid="22577"/>
                                        </p:tgtEl>
                                        <p:attrNameLst>
                                          <p:attrName>ppt_x</p:attrName>
                                        </p:attrNameLst>
                                      </p:cBhvr>
                                      <p:tavLst>
                                        <p:tav tm="0">
                                          <p:val>
                                            <p:strVal val="#ppt_x"/>
                                          </p:val>
                                        </p:tav>
                                        <p:tav tm="100000">
                                          <p:val>
                                            <p:strVal val="#ppt_x"/>
                                          </p:val>
                                        </p:tav>
                                      </p:tavLst>
                                    </p:anim>
                                    <p:anim calcmode="lin" valueType="num">
                                      <p:cBhvr additive="base">
                                        <p:cTn id="181" dur="500" fill="hold"/>
                                        <p:tgtEl>
                                          <p:spTgt spid="22577"/>
                                        </p:tgtEl>
                                        <p:attrNameLst>
                                          <p:attrName>ppt_y</p:attrName>
                                        </p:attrNameLst>
                                      </p:cBhvr>
                                      <p:tavLst>
                                        <p:tav tm="0">
                                          <p:val>
                                            <p:strVal val="1+#ppt_h/2"/>
                                          </p:val>
                                        </p:tav>
                                        <p:tav tm="100000">
                                          <p:val>
                                            <p:strVal val="#ppt_y"/>
                                          </p:val>
                                        </p:tav>
                                      </p:tavLst>
                                    </p:anim>
                                  </p:childTnLst>
                                </p:cTn>
                              </p:par>
                              <p:par>
                                <p:cTn id="182" presetID="2" presetClass="entr" presetSubtype="4" fill="hold" nodeType="withEffect">
                                  <p:stCondLst>
                                    <p:cond delay="1000"/>
                                  </p:stCondLst>
                                  <p:childTnLst>
                                    <p:set>
                                      <p:cBhvr>
                                        <p:cTn id="183" dur="1" fill="hold">
                                          <p:stCondLst>
                                            <p:cond delay="0"/>
                                          </p:stCondLst>
                                        </p:cTn>
                                        <p:tgtEl>
                                          <p:spTgt spid="22578"/>
                                        </p:tgtEl>
                                        <p:attrNameLst>
                                          <p:attrName>style.visibility</p:attrName>
                                        </p:attrNameLst>
                                      </p:cBhvr>
                                      <p:to>
                                        <p:strVal val="visible"/>
                                      </p:to>
                                    </p:set>
                                    <p:anim calcmode="lin" valueType="num">
                                      <p:cBhvr additive="base">
                                        <p:cTn id="184" dur="500" fill="hold"/>
                                        <p:tgtEl>
                                          <p:spTgt spid="22578"/>
                                        </p:tgtEl>
                                        <p:attrNameLst>
                                          <p:attrName>ppt_x</p:attrName>
                                        </p:attrNameLst>
                                      </p:cBhvr>
                                      <p:tavLst>
                                        <p:tav tm="0">
                                          <p:val>
                                            <p:strVal val="#ppt_x"/>
                                          </p:val>
                                        </p:tav>
                                        <p:tav tm="100000">
                                          <p:val>
                                            <p:strVal val="#ppt_x"/>
                                          </p:val>
                                        </p:tav>
                                      </p:tavLst>
                                    </p:anim>
                                    <p:anim calcmode="lin" valueType="num">
                                      <p:cBhvr additive="base">
                                        <p:cTn id="185" dur="500" fill="hold"/>
                                        <p:tgtEl>
                                          <p:spTgt spid="22578"/>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1000"/>
                                  </p:stCondLst>
                                  <p:childTnLst>
                                    <p:set>
                                      <p:cBhvr>
                                        <p:cTn id="187" dur="1" fill="hold">
                                          <p:stCondLst>
                                            <p:cond delay="0"/>
                                          </p:stCondLst>
                                        </p:cTn>
                                        <p:tgtEl>
                                          <p:spTgt spid="22579"/>
                                        </p:tgtEl>
                                        <p:attrNameLst>
                                          <p:attrName>style.visibility</p:attrName>
                                        </p:attrNameLst>
                                      </p:cBhvr>
                                      <p:to>
                                        <p:strVal val="visible"/>
                                      </p:to>
                                    </p:set>
                                    <p:anim calcmode="lin" valueType="num">
                                      <p:cBhvr additive="base">
                                        <p:cTn id="188" dur="500" fill="hold"/>
                                        <p:tgtEl>
                                          <p:spTgt spid="22579"/>
                                        </p:tgtEl>
                                        <p:attrNameLst>
                                          <p:attrName>ppt_x</p:attrName>
                                        </p:attrNameLst>
                                      </p:cBhvr>
                                      <p:tavLst>
                                        <p:tav tm="0">
                                          <p:val>
                                            <p:strVal val="#ppt_x"/>
                                          </p:val>
                                        </p:tav>
                                        <p:tav tm="100000">
                                          <p:val>
                                            <p:strVal val="#ppt_x"/>
                                          </p:val>
                                        </p:tav>
                                      </p:tavLst>
                                    </p:anim>
                                    <p:anim calcmode="lin" valueType="num">
                                      <p:cBhvr additive="base">
                                        <p:cTn id="189" dur="500" fill="hold"/>
                                        <p:tgtEl>
                                          <p:spTgt spid="22579"/>
                                        </p:tgtEl>
                                        <p:attrNameLst>
                                          <p:attrName>ppt_y</p:attrName>
                                        </p:attrNameLst>
                                      </p:cBhvr>
                                      <p:tavLst>
                                        <p:tav tm="0">
                                          <p:val>
                                            <p:strVal val="1+#ppt_h/2"/>
                                          </p:val>
                                        </p:tav>
                                        <p:tav tm="100000">
                                          <p:val>
                                            <p:strVal val="#ppt_y"/>
                                          </p:val>
                                        </p:tav>
                                      </p:tavLst>
                                    </p:anim>
                                  </p:childTnLst>
                                </p:cTn>
                              </p:par>
                              <p:par>
                                <p:cTn id="190" presetID="2" presetClass="entr" presetSubtype="4" fill="hold" nodeType="withEffect">
                                  <p:stCondLst>
                                    <p:cond delay="1000"/>
                                  </p:stCondLst>
                                  <p:childTnLst>
                                    <p:set>
                                      <p:cBhvr>
                                        <p:cTn id="191" dur="1" fill="hold">
                                          <p:stCondLst>
                                            <p:cond delay="0"/>
                                          </p:stCondLst>
                                        </p:cTn>
                                        <p:tgtEl>
                                          <p:spTgt spid="22580"/>
                                        </p:tgtEl>
                                        <p:attrNameLst>
                                          <p:attrName>style.visibility</p:attrName>
                                        </p:attrNameLst>
                                      </p:cBhvr>
                                      <p:to>
                                        <p:strVal val="visible"/>
                                      </p:to>
                                    </p:set>
                                    <p:anim calcmode="lin" valueType="num">
                                      <p:cBhvr additive="base">
                                        <p:cTn id="192" dur="500" fill="hold"/>
                                        <p:tgtEl>
                                          <p:spTgt spid="22580"/>
                                        </p:tgtEl>
                                        <p:attrNameLst>
                                          <p:attrName>ppt_x</p:attrName>
                                        </p:attrNameLst>
                                      </p:cBhvr>
                                      <p:tavLst>
                                        <p:tav tm="0">
                                          <p:val>
                                            <p:strVal val="#ppt_x"/>
                                          </p:val>
                                        </p:tav>
                                        <p:tav tm="100000">
                                          <p:val>
                                            <p:strVal val="#ppt_x"/>
                                          </p:val>
                                        </p:tav>
                                      </p:tavLst>
                                    </p:anim>
                                    <p:anim calcmode="lin" valueType="num">
                                      <p:cBhvr additive="base">
                                        <p:cTn id="193" dur="500" fill="hold"/>
                                        <p:tgtEl>
                                          <p:spTgt spid="22580"/>
                                        </p:tgtEl>
                                        <p:attrNameLst>
                                          <p:attrName>ppt_y</p:attrName>
                                        </p:attrNameLst>
                                      </p:cBhvr>
                                      <p:tavLst>
                                        <p:tav tm="0">
                                          <p:val>
                                            <p:strVal val="1+#ppt_h/2"/>
                                          </p:val>
                                        </p:tav>
                                        <p:tav tm="100000">
                                          <p:val>
                                            <p:strVal val="#ppt_y"/>
                                          </p:val>
                                        </p:tav>
                                      </p:tavLst>
                                    </p:anim>
                                  </p:childTnLst>
                                </p:cTn>
                              </p:par>
                              <p:par>
                                <p:cTn id="194" presetID="2" presetClass="entr" presetSubtype="4" fill="hold" nodeType="withEffect">
                                  <p:stCondLst>
                                    <p:cond delay="1000"/>
                                  </p:stCondLst>
                                  <p:childTnLst>
                                    <p:set>
                                      <p:cBhvr>
                                        <p:cTn id="195" dur="1" fill="hold">
                                          <p:stCondLst>
                                            <p:cond delay="0"/>
                                          </p:stCondLst>
                                        </p:cTn>
                                        <p:tgtEl>
                                          <p:spTgt spid="22581"/>
                                        </p:tgtEl>
                                        <p:attrNameLst>
                                          <p:attrName>style.visibility</p:attrName>
                                        </p:attrNameLst>
                                      </p:cBhvr>
                                      <p:to>
                                        <p:strVal val="visible"/>
                                      </p:to>
                                    </p:set>
                                    <p:anim calcmode="lin" valueType="num">
                                      <p:cBhvr additive="base">
                                        <p:cTn id="196" dur="500" fill="hold"/>
                                        <p:tgtEl>
                                          <p:spTgt spid="22581"/>
                                        </p:tgtEl>
                                        <p:attrNameLst>
                                          <p:attrName>ppt_x</p:attrName>
                                        </p:attrNameLst>
                                      </p:cBhvr>
                                      <p:tavLst>
                                        <p:tav tm="0">
                                          <p:val>
                                            <p:strVal val="#ppt_x"/>
                                          </p:val>
                                        </p:tav>
                                        <p:tav tm="100000">
                                          <p:val>
                                            <p:strVal val="#ppt_x"/>
                                          </p:val>
                                        </p:tav>
                                      </p:tavLst>
                                    </p:anim>
                                    <p:anim calcmode="lin" valueType="num">
                                      <p:cBhvr additive="base">
                                        <p:cTn id="197" dur="500" fill="hold"/>
                                        <p:tgtEl>
                                          <p:spTgt spid="22581"/>
                                        </p:tgtEl>
                                        <p:attrNameLst>
                                          <p:attrName>ppt_y</p:attrName>
                                        </p:attrNameLst>
                                      </p:cBhvr>
                                      <p:tavLst>
                                        <p:tav tm="0">
                                          <p:val>
                                            <p:strVal val="1+#ppt_h/2"/>
                                          </p:val>
                                        </p:tav>
                                        <p:tav tm="100000">
                                          <p:val>
                                            <p:strVal val="#ppt_y"/>
                                          </p:val>
                                        </p:tav>
                                      </p:tavLst>
                                    </p:anim>
                                  </p:childTnLst>
                                </p:cTn>
                              </p:par>
                              <p:par>
                                <p:cTn id="198" presetID="2" presetClass="entr" presetSubtype="4" fill="hold" nodeType="withEffect">
                                  <p:stCondLst>
                                    <p:cond delay="1000"/>
                                  </p:stCondLst>
                                  <p:childTnLst>
                                    <p:set>
                                      <p:cBhvr>
                                        <p:cTn id="199" dur="1" fill="hold">
                                          <p:stCondLst>
                                            <p:cond delay="0"/>
                                          </p:stCondLst>
                                        </p:cTn>
                                        <p:tgtEl>
                                          <p:spTgt spid="22582"/>
                                        </p:tgtEl>
                                        <p:attrNameLst>
                                          <p:attrName>style.visibility</p:attrName>
                                        </p:attrNameLst>
                                      </p:cBhvr>
                                      <p:to>
                                        <p:strVal val="visible"/>
                                      </p:to>
                                    </p:set>
                                    <p:anim calcmode="lin" valueType="num">
                                      <p:cBhvr additive="base">
                                        <p:cTn id="200" dur="500" fill="hold"/>
                                        <p:tgtEl>
                                          <p:spTgt spid="22582"/>
                                        </p:tgtEl>
                                        <p:attrNameLst>
                                          <p:attrName>ppt_x</p:attrName>
                                        </p:attrNameLst>
                                      </p:cBhvr>
                                      <p:tavLst>
                                        <p:tav tm="0">
                                          <p:val>
                                            <p:strVal val="#ppt_x"/>
                                          </p:val>
                                        </p:tav>
                                        <p:tav tm="100000">
                                          <p:val>
                                            <p:strVal val="#ppt_x"/>
                                          </p:val>
                                        </p:tav>
                                      </p:tavLst>
                                    </p:anim>
                                    <p:anim calcmode="lin" valueType="num">
                                      <p:cBhvr additive="base">
                                        <p:cTn id="201" dur="500" fill="hold"/>
                                        <p:tgtEl>
                                          <p:spTgt spid="22582"/>
                                        </p:tgtEl>
                                        <p:attrNameLst>
                                          <p:attrName>ppt_y</p:attrName>
                                        </p:attrNameLst>
                                      </p:cBhvr>
                                      <p:tavLst>
                                        <p:tav tm="0">
                                          <p:val>
                                            <p:strVal val="1+#ppt_h/2"/>
                                          </p:val>
                                        </p:tav>
                                        <p:tav tm="100000">
                                          <p:val>
                                            <p:strVal val="#ppt_y"/>
                                          </p:val>
                                        </p:tav>
                                      </p:tavLst>
                                    </p:anim>
                                  </p:childTnLst>
                                </p:cTn>
                              </p:par>
                              <p:par>
                                <p:cTn id="202" presetID="2" presetClass="entr" presetSubtype="4" fill="hold" nodeType="withEffect">
                                  <p:stCondLst>
                                    <p:cond delay="1000"/>
                                  </p:stCondLst>
                                  <p:childTnLst>
                                    <p:set>
                                      <p:cBhvr>
                                        <p:cTn id="203" dur="1" fill="hold">
                                          <p:stCondLst>
                                            <p:cond delay="0"/>
                                          </p:stCondLst>
                                        </p:cTn>
                                        <p:tgtEl>
                                          <p:spTgt spid="22583"/>
                                        </p:tgtEl>
                                        <p:attrNameLst>
                                          <p:attrName>style.visibility</p:attrName>
                                        </p:attrNameLst>
                                      </p:cBhvr>
                                      <p:to>
                                        <p:strVal val="visible"/>
                                      </p:to>
                                    </p:set>
                                    <p:anim calcmode="lin" valueType="num">
                                      <p:cBhvr additive="base">
                                        <p:cTn id="204" dur="500" fill="hold"/>
                                        <p:tgtEl>
                                          <p:spTgt spid="22583"/>
                                        </p:tgtEl>
                                        <p:attrNameLst>
                                          <p:attrName>ppt_x</p:attrName>
                                        </p:attrNameLst>
                                      </p:cBhvr>
                                      <p:tavLst>
                                        <p:tav tm="0">
                                          <p:val>
                                            <p:strVal val="#ppt_x"/>
                                          </p:val>
                                        </p:tav>
                                        <p:tav tm="100000">
                                          <p:val>
                                            <p:strVal val="#ppt_x"/>
                                          </p:val>
                                        </p:tav>
                                      </p:tavLst>
                                    </p:anim>
                                    <p:anim calcmode="lin" valueType="num">
                                      <p:cBhvr additive="base">
                                        <p:cTn id="205" dur="500" fill="hold"/>
                                        <p:tgtEl>
                                          <p:spTgt spid="22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animBg="1"/>
      <p:bldP spid="22546" grpId="0" animBg="1"/>
      <p:bldP spid="22560" grpId="0" animBg="1"/>
      <p:bldP spid="22561" grpId="0" animBg="1"/>
      <p:bldP spid="22567" grpId="0" animBg="1"/>
      <p:bldP spid="22573" grpId="0" animBg="1"/>
      <p:bldP spid="2257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44"/>
          <p:cNvSpPr>
            <a:spLocks noChangeShapeType="1"/>
          </p:cNvSpPr>
          <p:nvPr/>
        </p:nvSpPr>
        <p:spPr bwMode="auto">
          <a:xfrm>
            <a:off x="2916238" y="4508500"/>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3" name="Line 11"/>
          <p:cNvSpPr>
            <a:spLocks noChangeShapeType="1"/>
          </p:cNvSpPr>
          <p:nvPr/>
        </p:nvSpPr>
        <p:spPr bwMode="auto">
          <a:xfrm flipH="1">
            <a:off x="5867400" y="5229225"/>
            <a:ext cx="15827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4" name="Line 12"/>
          <p:cNvSpPr>
            <a:spLocks noChangeShapeType="1"/>
          </p:cNvSpPr>
          <p:nvPr/>
        </p:nvSpPr>
        <p:spPr bwMode="auto">
          <a:xfrm flipV="1">
            <a:off x="3851275" y="5229225"/>
            <a:ext cx="1584325" cy="15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Text Box 13"/>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series circuit</a:t>
            </a:r>
          </a:p>
        </p:txBody>
      </p:sp>
      <p:sp>
        <p:nvSpPr>
          <p:cNvPr id="51206" name="Line 18"/>
          <p:cNvSpPr>
            <a:spLocks noChangeShapeType="1"/>
          </p:cNvSpPr>
          <p:nvPr/>
        </p:nvSpPr>
        <p:spPr bwMode="auto">
          <a:xfrm flipH="1" flipV="1">
            <a:off x="2051050" y="5229225"/>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 name="Line 19"/>
          <p:cNvSpPr>
            <a:spLocks noChangeShapeType="1"/>
          </p:cNvSpPr>
          <p:nvPr/>
        </p:nvSpPr>
        <p:spPr bwMode="auto">
          <a:xfrm>
            <a:off x="5148263" y="5229225"/>
            <a:ext cx="2889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AutoShape 20"/>
          <p:cNvSpPr>
            <a:spLocks noChangeArrowheads="1"/>
          </p:cNvSpPr>
          <p:nvPr/>
        </p:nvSpPr>
        <p:spPr bwMode="auto">
          <a:xfrm>
            <a:off x="3419475" y="5013325"/>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1209" name="AutoShape 21"/>
          <p:cNvSpPr>
            <a:spLocks noChangeArrowheads="1"/>
          </p:cNvSpPr>
          <p:nvPr/>
        </p:nvSpPr>
        <p:spPr bwMode="auto">
          <a:xfrm>
            <a:off x="5435600" y="5013325"/>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1210" name="Line 22"/>
          <p:cNvSpPr>
            <a:spLocks noChangeShapeType="1"/>
          </p:cNvSpPr>
          <p:nvPr/>
        </p:nvSpPr>
        <p:spPr bwMode="auto">
          <a:xfrm>
            <a:off x="2051050" y="2636838"/>
            <a:ext cx="26638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Line 23"/>
          <p:cNvSpPr>
            <a:spLocks noChangeShapeType="1"/>
          </p:cNvSpPr>
          <p:nvPr/>
        </p:nvSpPr>
        <p:spPr bwMode="auto">
          <a:xfrm>
            <a:off x="4859338" y="2636838"/>
            <a:ext cx="259238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 name="Line 24"/>
          <p:cNvSpPr>
            <a:spLocks noChangeShapeType="1"/>
          </p:cNvSpPr>
          <p:nvPr/>
        </p:nvSpPr>
        <p:spPr bwMode="auto">
          <a:xfrm flipH="1">
            <a:off x="2051050" y="2636838"/>
            <a:ext cx="0" cy="25923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 name="Line 25"/>
          <p:cNvSpPr>
            <a:spLocks noChangeShapeType="1"/>
          </p:cNvSpPr>
          <p:nvPr/>
        </p:nvSpPr>
        <p:spPr bwMode="auto">
          <a:xfrm>
            <a:off x="7451725" y="2636838"/>
            <a:ext cx="0" cy="25923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 name="Oval 28"/>
          <p:cNvSpPr>
            <a:spLocks noChangeArrowheads="1"/>
          </p:cNvSpPr>
          <p:nvPr/>
        </p:nvSpPr>
        <p:spPr bwMode="auto">
          <a:xfrm>
            <a:off x="3348038" y="4219575"/>
            <a:ext cx="503237"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1.5V</a:t>
            </a:r>
          </a:p>
        </p:txBody>
      </p:sp>
      <p:sp>
        <p:nvSpPr>
          <p:cNvPr id="51215" name="Text Box 30"/>
          <p:cNvSpPr txBox="1">
            <a:spLocks noChangeArrowheads="1"/>
          </p:cNvSpPr>
          <p:nvPr/>
        </p:nvSpPr>
        <p:spPr bwMode="auto">
          <a:xfrm>
            <a:off x="684213" y="1341438"/>
            <a:ext cx="7561262"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0000"/>
              </a:lnSpc>
              <a:spcBef>
                <a:spcPct val="50000"/>
              </a:spcBef>
              <a:buFontTx/>
              <a:buChar char="•"/>
            </a:pPr>
            <a:r>
              <a:rPr lang="en-GB" altLang="en-US" sz="2400">
                <a:solidFill>
                  <a:srgbClr val="66FF33"/>
                </a:solidFill>
                <a:latin typeface="Comic Sans MS" panose="030F0702030302020204" pitchFamily="66" charset="0"/>
              </a:rPr>
              <a:t>  voltage is </a:t>
            </a:r>
            <a:r>
              <a:rPr lang="en-GB" altLang="en-US" sz="2400" b="1">
                <a:solidFill>
                  <a:srgbClr val="FFFF00"/>
                </a:solidFill>
                <a:latin typeface="Comic Sans MS" panose="030F0702030302020204" pitchFamily="66" charset="0"/>
              </a:rPr>
              <a:t>shared</a:t>
            </a:r>
            <a:r>
              <a:rPr lang="en-GB" altLang="en-US" sz="2400">
                <a:solidFill>
                  <a:srgbClr val="66FF33"/>
                </a:solidFill>
                <a:latin typeface="Comic Sans MS" panose="030F0702030302020204" pitchFamily="66" charset="0"/>
              </a:rPr>
              <a:t> between the components</a:t>
            </a:r>
          </a:p>
        </p:txBody>
      </p:sp>
      <p:sp>
        <p:nvSpPr>
          <p:cNvPr id="51216" name="Line 33"/>
          <p:cNvSpPr>
            <a:spLocks noChangeShapeType="1"/>
          </p:cNvSpPr>
          <p:nvPr/>
        </p:nvSpPr>
        <p:spPr bwMode="auto">
          <a:xfrm>
            <a:off x="4714875" y="2420938"/>
            <a:ext cx="0" cy="431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7" name="Line 34"/>
          <p:cNvSpPr>
            <a:spLocks noChangeShapeType="1"/>
          </p:cNvSpPr>
          <p:nvPr/>
        </p:nvSpPr>
        <p:spPr bwMode="auto">
          <a:xfrm>
            <a:off x="4859338" y="2492375"/>
            <a:ext cx="0" cy="2873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Line 45"/>
          <p:cNvSpPr>
            <a:spLocks noChangeShapeType="1"/>
          </p:cNvSpPr>
          <p:nvPr/>
        </p:nvSpPr>
        <p:spPr bwMode="auto">
          <a:xfrm>
            <a:off x="2916238" y="4508500"/>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9" name="Line 46"/>
          <p:cNvSpPr>
            <a:spLocks noChangeShapeType="1"/>
          </p:cNvSpPr>
          <p:nvPr/>
        </p:nvSpPr>
        <p:spPr bwMode="auto">
          <a:xfrm>
            <a:off x="4284663" y="4508500"/>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0" name="Line 47"/>
          <p:cNvSpPr>
            <a:spLocks noChangeShapeType="1"/>
          </p:cNvSpPr>
          <p:nvPr/>
        </p:nvSpPr>
        <p:spPr bwMode="auto">
          <a:xfrm>
            <a:off x="4932363" y="4510088"/>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1" name="Oval 48"/>
          <p:cNvSpPr>
            <a:spLocks noChangeArrowheads="1"/>
          </p:cNvSpPr>
          <p:nvPr/>
        </p:nvSpPr>
        <p:spPr bwMode="auto">
          <a:xfrm>
            <a:off x="5364163" y="4221163"/>
            <a:ext cx="503237"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1.5V</a:t>
            </a:r>
          </a:p>
        </p:txBody>
      </p:sp>
      <p:sp>
        <p:nvSpPr>
          <p:cNvPr id="51222" name="Line 49"/>
          <p:cNvSpPr>
            <a:spLocks noChangeShapeType="1"/>
          </p:cNvSpPr>
          <p:nvPr/>
        </p:nvSpPr>
        <p:spPr bwMode="auto">
          <a:xfrm>
            <a:off x="4932363" y="4508500"/>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Line 50"/>
          <p:cNvSpPr>
            <a:spLocks noChangeShapeType="1"/>
          </p:cNvSpPr>
          <p:nvPr/>
        </p:nvSpPr>
        <p:spPr bwMode="auto">
          <a:xfrm>
            <a:off x="6300788" y="4508500"/>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Line 55"/>
          <p:cNvSpPr>
            <a:spLocks noChangeShapeType="1"/>
          </p:cNvSpPr>
          <p:nvPr/>
        </p:nvSpPr>
        <p:spPr bwMode="auto">
          <a:xfrm>
            <a:off x="4210050" y="3213100"/>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5" name="Oval 56"/>
          <p:cNvSpPr>
            <a:spLocks noChangeArrowheads="1"/>
          </p:cNvSpPr>
          <p:nvPr/>
        </p:nvSpPr>
        <p:spPr bwMode="auto">
          <a:xfrm>
            <a:off x="4641850" y="2924175"/>
            <a:ext cx="503238"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3V</a:t>
            </a:r>
          </a:p>
        </p:txBody>
      </p:sp>
      <p:sp>
        <p:nvSpPr>
          <p:cNvPr id="51226" name="Line 57"/>
          <p:cNvSpPr>
            <a:spLocks noChangeShapeType="1"/>
          </p:cNvSpPr>
          <p:nvPr/>
        </p:nvSpPr>
        <p:spPr bwMode="auto">
          <a:xfrm>
            <a:off x="4210050" y="2636838"/>
            <a:ext cx="0" cy="57626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7" name="Line 58"/>
          <p:cNvSpPr>
            <a:spLocks noChangeShapeType="1"/>
          </p:cNvSpPr>
          <p:nvPr/>
        </p:nvSpPr>
        <p:spPr bwMode="auto">
          <a:xfrm>
            <a:off x="5578475" y="2636838"/>
            <a:ext cx="0" cy="57626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9"/>
          <p:cNvSpPr>
            <a:spLocks noChangeShapeType="1"/>
          </p:cNvSpPr>
          <p:nvPr/>
        </p:nvSpPr>
        <p:spPr bwMode="auto">
          <a:xfrm>
            <a:off x="3563938" y="3500438"/>
            <a:ext cx="165576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7" name="Line 8"/>
          <p:cNvSpPr>
            <a:spLocks noChangeShapeType="1"/>
          </p:cNvSpPr>
          <p:nvPr/>
        </p:nvSpPr>
        <p:spPr bwMode="auto">
          <a:xfrm flipH="1">
            <a:off x="6300788" y="2133600"/>
            <a:ext cx="0" cy="38163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8" name="Line 9"/>
          <p:cNvSpPr>
            <a:spLocks noChangeShapeType="1"/>
          </p:cNvSpPr>
          <p:nvPr/>
        </p:nvSpPr>
        <p:spPr bwMode="auto">
          <a:xfrm>
            <a:off x="4500563" y="2133600"/>
            <a:ext cx="18002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9" name="Text Box 11"/>
          <p:cNvSpPr txBox="1">
            <a:spLocks noChangeArrowheads="1"/>
          </p:cNvSpPr>
          <p:nvPr/>
        </p:nvSpPr>
        <p:spPr bwMode="auto">
          <a:xfrm>
            <a:off x="684213" y="1125538"/>
            <a:ext cx="78486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30000"/>
              </a:lnSpc>
              <a:spcBef>
                <a:spcPct val="50000"/>
              </a:spcBef>
              <a:buFontTx/>
              <a:buChar char="•"/>
            </a:pPr>
            <a:r>
              <a:rPr lang="en-GB" altLang="en-US" sz="2400">
                <a:solidFill>
                  <a:srgbClr val="66FF33"/>
                </a:solidFill>
                <a:latin typeface="Comic Sans MS" panose="030F0702030302020204" pitchFamily="66" charset="0"/>
              </a:rPr>
              <a:t>  voltage is the </a:t>
            </a:r>
            <a:r>
              <a:rPr lang="en-GB" altLang="en-US" sz="2400" b="1">
                <a:solidFill>
                  <a:srgbClr val="FFFF00"/>
                </a:solidFill>
                <a:latin typeface="Comic Sans MS" panose="030F0702030302020204" pitchFamily="66" charset="0"/>
              </a:rPr>
              <a:t>same </a:t>
            </a:r>
            <a:r>
              <a:rPr lang="en-GB" altLang="en-US" sz="2400">
                <a:solidFill>
                  <a:srgbClr val="66FF33"/>
                </a:solidFill>
                <a:latin typeface="Comic Sans MS" panose="030F0702030302020204" pitchFamily="66" charset="0"/>
              </a:rPr>
              <a:t>in all parts of the circuit.</a:t>
            </a:r>
          </a:p>
        </p:txBody>
      </p:sp>
      <p:sp>
        <p:nvSpPr>
          <p:cNvPr id="52230" name="Line 12"/>
          <p:cNvSpPr>
            <a:spLocks noChangeShapeType="1"/>
          </p:cNvSpPr>
          <p:nvPr/>
        </p:nvSpPr>
        <p:spPr bwMode="auto">
          <a:xfrm>
            <a:off x="2555875" y="2133600"/>
            <a:ext cx="17287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Line 13"/>
          <p:cNvSpPr>
            <a:spLocks noChangeShapeType="1"/>
          </p:cNvSpPr>
          <p:nvPr/>
        </p:nvSpPr>
        <p:spPr bwMode="auto">
          <a:xfrm>
            <a:off x="2555875" y="2133600"/>
            <a:ext cx="1588" cy="38163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Line 14"/>
          <p:cNvSpPr>
            <a:spLocks noChangeShapeType="1"/>
          </p:cNvSpPr>
          <p:nvPr/>
        </p:nvSpPr>
        <p:spPr bwMode="auto">
          <a:xfrm>
            <a:off x="4500563" y="1990725"/>
            <a:ext cx="0" cy="2873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AutoShape 16"/>
          <p:cNvSpPr>
            <a:spLocks noChangeArrowheads="1"/>
          </p:cNvSpPr>
          <p:nvPr/>
        </p:nvSpPr>
        <p:spPr bwMode="auto">
          <a:xfrm>
            <a:off x="4284663" y="5732463"/>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2234" name="Oval 18"/>
          <p:cNvSpPr>
            <a:spLocks noChangeArrowheads="1"/>
          </p:cNvSpPr>
          <p:nvPr/>
        </p:nvSpPr>
        <p:spPr bwMode="auto">
          <a:xfrm>
            <a:off x="4140200" y="3213100"/>
            <a:ext cx="503238"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3V</a:t>
            </a:r>
          </a:p>
        </p:txBody>
      </p:sp>
      <p:sp>
        <p:nvSpPr>
          <p:cNvPr id="52235" name="Line 21"/>
          <p:cNvSpPr>
            <a:spLocks noChangeShapeType="1"/>
          </p:cNvSpPr>
          <p:nvPr/>
        </p:nvSpPr>
        <p:spPr bwMode="auto">
          <a:xfrm>
            <a:off x="4284663" y="1917700"/>
            <a:ext cx="0" cy="431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6" name="Text Box 22"/>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parallel circuit</a:t>
            </a:r>
          </a:p>
        </p:txBody>
      </p:sp>
      <p:sp>
        <p:nvSpPr>
          <p:cNvPr id="52237" name="Line 23"/>
          <p:cNvSpPr>
            <a:spLocks noChangeShapeType="1"/>
          </p:cNvSpPr>
          <p:nvPr/>
        </p:nvSpPr>
        <p:spPr bwMode="auto">
          <a:xfrm flipH="1">
            <a:off x="2557463" y="5949950"/>
            <a:ext cx="17272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Line 24"/>
          <p:cNvSpPr>
            <a:spLocks noChangeShapeType="1"/>
          </p:cNvSpPr>
          <p:nvPr/>
        </p:nvSpPr>
        <p:spPr bwMode="auto">
          <a:xfrm flipH="1">
            <a:off x="4716463" y="5949950"/>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AutoShape 25"/>
          <p:cNvSpPr>
            <a:spLocks noChangeArrowheads="1"/>
          </p:cNvSpPr>
          <p:nvPr/>
        </p:nvSpPr>
        <p:spPr bwMode="auto">
          <a:xfrm>
            <a:off x="4284663" y="4003675"/>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2240" name="Line 26"/>
          <p:cNvSpPr>
            <a:spLocks noChangeShapeType="1"/>
          </p:cNvSpPr>
          <p:nvPr/>
        </p:nvSpPr>
        <p:spPr bwMode="auto">
          <a:xfrm flipH="1">
            <a:off x="2557463" y="4221163"/>
            <a:ext cx="17272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1" name="Line 27"/>
          <p:cNvSpPr>
            <a:spLocks noChangeShapeType="1"/>
          </p:cNvSpPr>
          <p:nvPr/>
        </p:nvSpPr>
        <p:spPr bwMode="auto">
          <a:xfrm flipH="1">
            <a:off x="4716463" y="4221163"/>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2" name="Line 30"/>
          <p:cNvSpPr>
            <a:spLocks noChangeShapeType="1"/>
          </p:cNvSpPr>
          <p:nvPr/>
        </p:nvSpPr>
        <p:spPr bwMode="auto">
          <a:xfrm>
            <a:off x="3563938" y="3500438"/>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3" name="Line 31"/>
          <p:cNvSpPr>
            <a:spLocks noChangeShapeType="1"/>
          </p:cNvSpPr>
          <p:nvPr/>
        </p:nvSpPr>
        <p:spPr bwMode="auto">
          <a:xfrm>
            <a:off x="5219700" y="3500438"/>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4" name="Line 37"/>
          <p:cNvSpPr>
            <a:spLocks noChangeShapeType="1"/>
          </p:cNvSpPr>
          <p:nvPr/>
        </p:nvSpPr>
        <p:spPr bwMode="auto">
          <a:xfrm>
            <a:off x="3563938" y="5229225"/>
            <a:ext cx="165576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5" name="Oval 38"/>
          <p:cNvSpPr>
            <a:spLocks noChangeArrowheads="1"/>
          </p:cNvSpPr>
          <p:nvPr/>
        </p:nvSpPr>
        <p:spPr bwMode="auto">
          <a:xfrm>
            <a:off x="4140200" y="4941888"/>
            <a:ext cx="503238"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3V</a:t>
            </a:r>
          </a:p>
        </p:txBody>
      </p:sp>
      <p:sp>
        <p:nvSpPr>
          <p:cNvPr id="52246" name="Line 40"/>
          <p:cNvSpPr>
            <a:spLocks noChangeShapeType="1"/>
          </p:cNvSpPr>
          <p:nvPr/>
        </p:nvSpPr>
        <p:spPr bwMode="auto">
          <a:xfrm>
            <a:off x="3563938" y="5229225"/>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7" name="Line 41"/>
          <p:cNvSpPr>
            <a:spLocks noChangeShapeType="1"/>
          </p:cNvSpPr>
          <p:nvPr/>
        </p:nvSpPr>
        <p:spPr bwMode="auto">
          <a:xfrm>
            <a:off x="5219700" y="5229225"/>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8" name="Line 47"/>
          <p:cNvSpPr>
            <a:spLocks noChangeShapeType="1"/>
          </p:cNvSpPr>
          <p:nvPr/>
        </p:nvSpPr>
        <p:spPr bwMode="auto">
          <a:xfrm>
            <a:off x="3563938" y="2781300"/>
            <a:ext cx="165576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9" name="Oval 48"/>
          <p:cNvSpPr>
            <a:spLocks noChangeArrowheads="1"/>
          </p:cNvSpPr>
          <p:nvPr/>
        </p:nvSpPr>
        <p:spPr bwMode="auto">
          <a:xfrm>
            <a:off x="4140200" y="2493963"/>
            <a:ext cx="503238"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3V</a:t>
            </a:r>
          </a:p>
        </p:txBody>
      </p:sp>
      <p:sp>
        <p:nvSpPr>
          <p:cNvPr id="52250" name="Line 50"/>
          <p:cNvSpPr>
            <a:spLocks noChangeShapeType="1"/>
          </p:cNvSpPr>
          <p:nvPr/>
        </p:nvSpPr>
        <p:spPr bwMode="auto">
          <a:xfrm>
            <a:off x="3563938" y="2133600"/>
            <a:ext cx="0" cy="6477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1" name="Line 51"/>
          <p:cNvSpPr>
            <a:spLocks noChangeShapeType="1"/>
          </p:cNvSpPr>
          <p:nvPr/>
        </p:nvSpPr>
        <p:spPr bwMode="auto">
          <a:xfrm>
            <a:off x="5219700" y="2133600"/>
            <a:ext cx="0" cy="6477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EFE3C2E-0ED7-4B76-989A-A8810FC125FD}" type="slidenum">
              <a:rPr lang="en-US" altLang="en-US" sz="1400">
                <a:latin typeface="Times New Roman" panose="02020603050405020304" pitchFamily="18" charset="0"/>
              </a:rPr>
              <a:pPr/>
              <a:t>5</a:t>
            </a:fld>
            <a:endParaRPr lang="en-US" altLang="en-US" sz="1400">
              <a:latin typeface="Times New Roman" panose="02020603050405020304" pitchFamily="18" charset="0"/>
            </a:endParaRPr>
          </a:p>
        </p:txBody>
      </p:sp>
      <p:sp>
        <p:nvSpPr>
          <p:cNvPr id="7171" name="Rectangle 2"/>
          <p:cNvSpPr>
            <a:spLocks noGrp="1" noChangeArrowheads="1"/>
          </p:cNvSpPr>
          <p:nvPr>
            <p:ph type="title"/>
          </p:nvPr>
        </p:nvSpPr>
        <p:spPr/>
        <p:txBody>
          <a:bodyPr/>
          <a:lstStyle/>
          <a:p>
            <a:r>
              <a:rPr lang="en-US" altLang="en-US"/>
              <a:t>Electrical Circuits</a:t>
            </a:r>
          </a:p>
        </p:txBody>
      </p:sp>
      <p:pic>
        <p:nvPicPr>
          <p:cNvPr id="7172" name="Picture 4" descr="elec 04"/>
          <p:cNvPicPr>
            <a:picLocks noChangeAspect="1" noChangeArrowheads="1"/>
          </p:cNvPicPr>
          <p:nvPr/>
        </p:nvPicPr>
        <p:blipFill>
          <a:blip r:embed="rId3">
            <a:extLst>
              <a:ext uri="{28A0092B-C50C-407E-A947-70E740481C1C}">
                <a14:useLocalDpi xmlns:a14="http://schemas.microsoft.com/office/drawing/2010/main" val="0"/>
              </a:ext>
            </a:extLst>
          </a:blip>
          <a:srcRect t="3206"/>
          <a:stretch>
            <a:fillRect/>
          </a:stretch>
        </p:blipFill>
        <p:spPr bwMode="auto">
          <a:xfrm>
            <a:off x="4572000" y="1676400"/>
            <a:ext cx="38100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3" name="Rectangle 5"/>
          <p:cNvSpPr>
            <a:spLocks noGrp="1" noChangeArrowheads="1"/>
          </p:cNvSpPr>
          <p:nvPr>
            <p:ph type="body" idx="1"/>
          </p:nvPr>
        </p:nvSpPr>
        <p:spPr/>
        <p:txBody>
          <a:bodyPr/>
          <a:lstStyle/>
          <a:p>
            <a:r>
              <a:rPr lang="en-US" altLang="en-US"/>
              <a:t>Electrical source</a:t>
            </a:r>
          </a:p>
          <a:p>
            <a:r>
              <a:rPr lang="en-US" altLang="en-US"/>
              <a:t>Electrical user</a:t>
            </a:r>
          </a:p>
          <a:p>
            <a:r>
              <a:rPr lang="en-US" altLang="en-US"/>
              <a:t>Wires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current &amp; voltage</a:t>
            </a:r>
          </a:p>
        </p:txBody>
      </p:sp>
      <p:sp>
        <p:nvSpPr>
          <p:cNvPr id="25605" name="Text Box 5"/>
          <p:cNvSpPr txBox="1">
            <a:spLocks noChangeArrowheads="1"/>
          </p:cNvSpPr>
          <p:nvPr/>
        </p:nvSpPr>
        <p:spPr bwMode="auto">
          <a:xfrm>
            <a:off x="684213" y="1700213"/>
            <a:ext cx="78120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b="1">
                <a:solidFill>
                  <a:srgbClr val="66FF33"/>
                </a:solidFill>
                <a:latin typeface="Comic Sans MS" panose="030F0702030302020204" pitchFamily="66" charset="0"/>
              </a:rPr>
              <a:t>copy the following circuits on the next two slides.</a:t>
            </a:r>
          </a:p>
        </p:txBody>
      </p:sp>
      <p:sp>
        <p:nvSpPr>
          <p:cNvPr id="25634" name="Text Box 34"/>
          <p:cNvSpPr txBox="1">
            <a:spLocks noChangeArrowheads="1"/>
          </p:cNvSpPr>
          <p:nvPr/>
        </p:nvSpPr>
        <p:spPr bwMode="auto">
          <a:xfrm>
            <a:off x="684213" y="3068638"/>
            <a:ext cx="78120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b="1">
                <a:solidFill>
                  <a:srgbClr val="FFFF00"/>
                </a:solidFill>
                <a:latin typeface="Comic Sans MS" panose="030F0702030302020204" pitchFamily="66" charset="0"/>
              </a:rPr>
              <a:t>complete the missing current and voltage readings.</a:t>
            </a:r>
          </a:p>
        </p:txBody>
      </p:sp>
      <p:sp>
        <p:nvSpPr>
          <p:cNvPr id="25635" name="Text Box 35"/>
          <p:cNvSpPr txBox="1">
            <a:spLocks noChangeArrowheads="1"/>
          </p:cNvSpPr>
          <p:nvPr/>
        </p:nvSpPr>
        <p:spPr bwMode="auto">
          <a:xfrm>
            <a:off x="684213" y="4437063"/>
            <a:ext cx="78120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en-GB" altLang="en-US" b="1">
                <a:solidFill>
                  <a:srgbClr val="66FF33"/>
                </a:solidFill>
                <a:latin typeface="Comic Sans MS" panose="030F0702030302020204" pitchFamily="66" charset="0"/>
              </a:rPr>
              <a:t>remember the rules for current and voltage in series and parallel circuits.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563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5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34" grpId="0"/>
      <p:bldP spid="2563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current &amp; voltage</a:t>
            </a:r>
          </a:p>
        </p:txBody>
      </p:sp>
      <p:sp>
        <p:nvSpPr>
          <p:cNvPr id="54275" name="Line 5"/>
          <p:cNvSpPr>
            <a:spLocks noChangeShapeType="1"/>
          </p:cNvSpPr>
          <p:nvPr/>
        </p:nvSpPr>
        <p:spPr bwMode="auto">
          <a:xfrm>
            <a:off x="2773363" y="3932238"/>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6" name="Line 6"/>
          <p:cNvSpPr>
            <a:spLocks noChangeShapeType="1"/>
          </p:cNvSpPr>
          <p:nvPr/>
        </p:nvSpPr>
        <p:spPr bwMode="auto">
          <a:xfrm flipH="1">
            <a:off x="5724525" y="4652963"/>
            <a:ext cx="15827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7" name="Line 7"/>
          <p:cNvSpPr>
            <a:spLocks noChangeShapeType="1"/>
          </p:cNvSpPr>
          <p:nvPr/>
        </p:nvSpPr>
        <p:spPr bwMode="auto">
          <a:xfrm flipV="1">
            <a:off x="3708400" y="4652963"/>
            <a:ext cx="1584325" cy="15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Line 8"/>
          <p:cNvSpPr>
            <a:spLocks noChangeShapeType="1"/>
          </p:cNvSpPr>
          <p:nvPr/>
        </p:nvSpPr>
        <p:spPr bwMode="auto">
          <a:xfrm flipH="1" flipV="1">
            <a:off x="1908175" y="4652963"/>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Line 9"/>
          <p:cNvSpPr>
            <a:spLocks noChangeShapeType="1"/>
          </p:cNvSpPr>
          <p:nvPr/>
        </p:nvSpPr>
        <p:spPr bwMode="auto">
          <a:xfrm>
            <a:off x="5005388" y="4652963"/>
            <a:ext cx="2889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0" name="AutoShape 10"/>
          <p:cNvSpPr>
            <a:spLocks noChangeArrowheads="1"/>
          </p:cNvSpPr>
          <p:nvPr/>
        </p:nvSpPr>
        <p:spPr bwMode="auto">
          <a:xfrm>
            <a:off x="3276600" y="4437063"/>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4281" name="AutoShape 11"/>
          <p:cNvSpPr>
            <a:spLocks noChangeArrowheads="1"/>
          </p:cNvSpPr>
          <p:nvPr/>
        </p:nvSpPr>
        <p:spPr bwMode="auto">
          <a:xfrm>
            <a:off x="5292725" y="4437063"/>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4282" name="Line 12"/>
          <p:cNvSpPr>
            <a:spLocks noChangeShapeType="1"/>
          </p:cNvSpPr>
          <p:nvPr/>
        </p:nvSpPr>
        <p:spPr bwMode="auto">
          <a:xfrm>
            <a:off x="1908175" y="2060575"/>
            <a:ext cx="26638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3" name="Line 13"/>
          <p:cNvSpPr>
            <a:spLocks noChangeShapeType="1"/>
          </p:cNvSpPr>
          <p:nvPr/>
        </p:nvSpPr>
        <p:spPr bwMode="auto">
          <a:xfrm>
            <a:off x="4716463" y="2060575"/>
            <a:ext cx="259238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4" name="Line 14"/>
          <p:cNvSpPr>
            <a:spLocks noChangeShapeType="1"/>
          </p:cNvSpPr>
          <p:nvPr/>
        </p:nvSpPr>
        <p:spPr bwMode="auto">
          <a:xfrm flipH="1">
            <a:off x="1908175" y="2060575"/>
            <a:ext cx="0" cy="25923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5" name="Line 15"/>
          <p:cNvSpPr>
            <a:spLocks noChangeShapeType="1"/>
          </p:cNvSpPr>
          <p:nvPr/>
        </p:nvSpPr>
        <p:spPr bwMode="auto">
          <a:xfrm>
            <a:off x="7308850" y="2060575"/>
            <a:ext cx="0" cy="259238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6" name="Oval 16"/>
          <p:cNvSpPr>
            <a:spLocks noChangeArrowheads="1"/>
          </p:cNvSpPr>
          <p:nvPr/>
        </p:nvSpPr>
        <p:spPr bwMode="auto">
          <a:xfrm>
            <a:off x="3205163" y="3643313"/>
            <a:ext cx="503237"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V</a:t>
            </a:r>
          </a:p>
        </p:txBody>
      </p:sp>
      <p:sp>
        <p:nvSpPr>
          <p:cNvPr id="54287" name="Line 17"/>
          <p:cNvSpPr>
            <a:spLocks noChangeShapeType="1"/>
          </p:cNvSpPr>
          <p:nvPr/>
        </p:nvSpPr>
        <p:spPr bwMode="auto">
          <a:xfrm>
            <a:off x="4572000" y="1844675"/>
            <a:ext cx="0" cy="431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8" name="Line 18"/>
          <p:cNvSpPr>
            <a:spLocks noChangeShapeType="1"/>
          </p:cNvSpPr>
          <p:nvPr/>
        </p:nvSpPr>
        <p:spPr bwMode="auto">
          <a:xfrm>
            <a:off x="4716463" y="1916113"/>
            <a:ext cx="0" cy="2873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9" name="Line 19"/>
          <p:cNvSpPr>
            <a:spLocks noChangeShapeType="1"/>
          </p:cNvSpPr>
          <p:nvPr/>
        </p:nvSpPr>
        <p:spPr bwMode="auto">
          <a:xfrm>
            <a:off x="2773363" y="3932238"/>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0" name="Line 20"/>
          <p:cNvSpPr>
            <a:spLocks noChangeShapeType="1"/>
          </p:cNvSpPr>
          <p:nvPr/>
        </p:nvSpPr>
        <p:spPr bwMode="auto">
          <a:xfrm>
            <a:off x="4141788" y="3932238"/>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1" name="Line 21"/>
          <p:cNvSpPr>
            <a:spLocks noChangeShapeType="1"/>
          </p:cNvSpPr>
          <p:nvPr/>
        </p:nvSpPr>
        <p:spPr bwMode="auto">
          <a:xfrm>
            <a:off x="4789488" y="3933825"/>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2" name="Oval 22"/>
          <p:cNvSpPr>
            <a:spLocks noChangeArrowheads="1"/>
          </p:cNvSpPr>
          <p:nvPr/>
        </p:nvSpPr>
        <p:spPr bwMode="auto">
          <a:xfrm>
            <a:off x="5221288" y="3644900"/>
            <a:ext cx="503237"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V</a:t>
            </a:r>
          </a:p>
        </p:txBody>
      </p:sp>
      <p:sp>
        <p:nvSpPr>
          <p:cNvPr id="54293" name="Line 23"/>
          <p:cNvSpPr>
            <a:spLocks noChangeShapeType="1"/>
          </p:cNvSpPr>
          <p:nvPr/>
        </p:nvSpPr>
        <p:spPr bwMode="auto">
          <a:xfrm>
            <a:off x="4789488" y="3932238"/>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4" name="Line 24"/>
          <p:cNvSpPr>
            <a:spLocks noChangeShapeType="1"/>
          </p:cNvSpPr>
          <p:nvPr/>
        </p:nvSpPr>
        <p:spPr bwMode="auto">
          <a:xfrm>
            <a:off x="6157913" y="3932238"/>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5" name="Line 25"/>
          <p:cNvSpPr>
            <a:spLocks noChangeShapeType="1"/>
          </p:cNvSpPr>
          <p:nvPr/>
        </p:nvSpPr>
        <p:spPr bwMode="auto">
          <a:xfrm>
            <a:off x="4067175" y="2636838"/>
            <a:ext cx="13684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6" name="Oval 26"/>
          <p:cNvSpPr>
            <a:spLocks noChangeArrowheads="1"/>
          </p:cNvSpPr>
          <p:nvPr/>
        </p:nvSpPr>
        <p:spPr bwMode="auto">
          <a:xfrm>
            <a:off x="4498975" y="2347913"/>
            <a:ext cx="503238"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6V</a:t>
            </a:r>
          </a:p>
        </p:txBody>
      </p:sp>
      <p:sp>
        <p:nvSpPr>
          <p:cNvPr id="54297" name="Line 27"/>
          <p:cNvSpPr>
            <a:spLocks noChangeShapeType="1"/>
          </p:cNvSpPr>
          <p:nvPr/>
        </p:nvSpPr>
        <p:spPr bwMode="auto">
          <a:xfrm>
            <a:off x="4067175" y="2060575"/>
            <a:ext cx="0" cy="576263"/>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8" name="Line 28"/>
          <p:cNvSpPr>
            <a:spLocks noChangeShapeType="1"/>
          </p:cNvSpPr>
          <p:nvPr/>
        </p:nvSpPr>
        <p:spPr bwMode="auto">
          <a:xfrm>
            <a:off x="5435600" y="2060575"/>
            <a:ext cx="0" cy="576263"/>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9" name="Oval 29"/>
          <p:cNvSpPr>
            <a:spLocks noChangeArrowheads="1"/>
          </p:cNvSpPr>
          <p:nvPr/>
        </p:nvSpPr>
        <p:spPr bwMode="auto">
          <a:xfrm>
            <a:off x="1620838" y="2636838"/>
            <a:ext cx="503237"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4A</a:t>
            </a:r>
          </a:p>
        </p:txBody>
      </p:sp>
      <p:sp>
        <p:nvSpPr>
          <p:cNvPr id="54300" name="Oval 30"/>
          <p:cNvSpPr>
            <a:spLocks noChangeArrowheads="1"/>
          </p:cNvSpPr>
          <p:nvPr/>
        </p:nvSpPr>
        <p:spPr bwMode="auto">
          <a:xfrm>
            <a:off x="4213225" y="4365625"/>
            <a:ext cx="503238"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A</a:t>
            </a:r>
          </a:p>
        </p:txBody>
      </p:sp>
      <p:sp>
        <p:nvSpPr>
          <p:cNvPr id="54301" name="Oval 31"/>
          <p:cNvSpPr>
            <a:spLocks noChangeArrowheads="1"/>
          </p:cNvSpPr>
          <p:nvPr/>
        </p:nvSpPr>
        <p:spPr bwMode="auto">
          <a:xfrm>
            <a:off x="7021513" y="2636838"/>
            <a:ext cx="503237"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A</a:t>
            </a:r>
          </a:p>
        </p:txBody>
      </p:sp>
      <p:sp>
        <p:nvSpPr>
          <p:cNvPr id="27680" name="Text Box 32"/>
          <p:cNvSpPr txBox="1">
            <a:spLocks noChangeArrowheads="1"/>
          </p:cNvSpPr>
          <p:nvPr/>
        </p:nvSpPr>
        <p:spPr bwMode="auto">
          <a:xfrm>
            <a:off x="1116013" y="1700213"/>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en-US" b="1">
                <a:solidFill>
                  <a:schemeClr val="bg1"/>
                </a:solidFill>
                <a:effectLst>
                  <a:outerShdw blurRad="38100" dist="38100" dir="2700000" algn="tl">
                    <a:srgbClr val="000000"/>
                  </a:outerShdw>
                </a:effectLst>
                <a:latin typeface="Comic Sans MS" pitchFamily="66" charset="0"/>
              </a:rPr>
              <a:t>a)</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measuring current &amp; voltage</a:t>
            </a:r>
          </a:p>
        </p:txBody>
      </p:sp>
      <p:sp>
        <p:nvSpPr>
          <p:cNvPr id="55299" name="Line 5"/>
          <p:cNvSpPr>
            <a:spLocks noChangeShapeType="1"/>
          </p:cNvSpPr>
          <p:nvPr/>
        </p:nvSpPr>
        <p:spPr bwMode="auto">
          <a:xfrm>
            <a:off x="3563938" y="3500438"/>
            <a:ext cx="165576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0" name="Line 6"/>
          <p:cNvSpPr>
            <a:spLocks noChangeShapeType="1"/>
          </p:cNvSpPr>
          <p:nvPr/>
        </p:nvSpPr>
        <p:spPr bwMode="auto">
          <a:xfrm flipH="1">
            <a:off x="6300788" y="2133600"/>
            <a:ext cx="0" cy="38163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1" name="Line 7"/>
          <p:cNvSpPr>
            <a:spLocks noChangeShapeType="1"/>
          </p:cNvSpPr>
          <p:nvPr/>
        </p:nvSpPr>
        <p:spPr bwMode="auto">
          <a:xfrm>
            <a:off x="4500563" y="2133600"/>
            <a:ext cx="18002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Line 8"/>
          <p:cNvSpPr>
            <a:spLocks noChangeShapeType="1"/>
          </p:cNvSpPr>
          <p:nvPr/>
        </p:nvSpPr>
        <p:spPr bwMode="auto">
          <a:xfrm>
            <a:off x="2555875" y="2133600"/>
            <a:ext cx="172878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Line 9"/>
          <p:cNvSpPr>
            <a:spLocks noChangeShapeType="1"/>
          </p:cNvSpPr>
          <p:nvPr/>
        </p:nvSpPr>
        <p:spPr bwMode="auto">
          <a:xfrm>
            <a:off x="2555875" y="2133600"/>
            <a:ext cx="1588" cy="38163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4" name="Line 10"/>
          <p:cNvSpPr>
            <a:spLocks noChangeShapeType="1"/>
          </p:cNvSpPr>
          <p:nvPr/>
        </p:nvSpPr>
        <p:spPr bwMode="auto">
          <a:xfrm>
            <a:off x="4500563" y="1990725"/>
            <a:ext cx="0" cy="2873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5" name="AutoShape 11"/>
          <p:cNvSpPr>
            <a:spLocks noChangeArrowheads="1"/>
          </p:cNvSpPr>
          <p:nvPr/>
        </p:nvSpPr>
        <p:spPr bwMode="auto">
          <a:xfrm>
            <a:off x="4284663" y="5732463"/>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5306" name="Oval 12"/>
          <p:cNvSpPr>
            <a:spLocks noChangeArrowheads="1"/>
          </p:cNvSpPr>
          <p:nvPr/>
        </p:nvSpPr>
        <p:spPr bwMode="auto">
          <a:xfrm>
            <a:off x="4140200" y="3213100"/>
            <a:ext cx="503238"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V</a:t>
            </a:r>
          </a:p>
        </p:txBody>
      </p:sp>
      <p:sp>
        <p:nvSpPr>
          <p:cNvPr id="55307" name="Line 13"/>
          <p:cNvSpPr>
            <a:spLocks noChangeShapeType="1"/>
          </p:cNvSpPr>
          <p:nvPr/>
        </p:nvSpPr>
        <p:spPr bwMode="auto">
          <a:xfrm>
            <a:off x="4284663" y="1917700"/>
            <a:ext cx="0" cy="431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8" name="Line 14"/>
          <p:cNvSpPr>
            <a:spLocks noChangeShapeType="1"/>
          </p:cNvSpPr>
          <p:nvPr/>
        </p:nvSpPr>
        <p:spPr bwMode="auto">
          <a:xfrm flipH="1">
            <a:off x="2557463" y="5949950"/>
            <a:ext cx="17272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9" name="Line 15"/>
          <p:cNvSpPr>
            <a:spLocks noChangeShapeType="1"/>
          </p:cNvSpPr>
          <p:nvPr/>
        </p:nvSpPr>
        <p:spPr bwMode="auto">
          <a:xfrm flipH="1">
            <a:off x="4716463" y="5949950"/>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0" name="AutoShape 16"/>
          <p:cNvSpPr>
            <a:spLocks noChangeArrowheads="1"/>
          </p:cNvSpPr>
          <p:nvPr/>
        </p:nvSpPr>
        <p:spPr bwMode="auto">
          <a:xfrm>
            <a:off x="4284663" y="4003675"/>
            <a:ext cx="431800" cy="431800"/>
          </a:xfrm>
          <a:prstGeom prst="flowChartSummingJunction">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5311" name="Line 17"/>
          <p:cNvSpPr>
            <a:spLocks noChangeShapeType="1"/>
          </p:cNvSpPr>
          <p:nvPr/>
        </p:nvSpPr>
        <p:spPr bwMode="auto">
          <a:xfrm flipH="1">
            <a:off x="2557463" y="4221163"/>
            <a:ext cx="17272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2" name="Line 18"/>
          <p:cNvSpPr>
            <a:spLocks noChangeShapeType="1"/>
          </p:cNvSpPr>
          <p:nvPr/>
        </p:nvSpPr>
        <p:spPr bwMode="auto">
          <a:xfrm flipH="1">
            <a:off x="4716463" y="4221163"/>
            <a:ext cx="1584325"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Line 19"/>
          <p:cNvSpPr>
            <a:spLocks noChangeShapeType="1"/>
          </p:cNvSpPr>
          <p:nvPr/>
        </p:nvSpPr>
        <p:spPr bwMode="auto">
          <a:xfrm>
            <a:off x="3563938" y="3500438"/>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4" name="Line 20"/>
          <p:cNvSpPr>
            <a:spLocks noChangeShapeType="1"/>
          </p:cNvSpPr>
          <p:nvPr/>
        </p:nvSpPr>
        <p:spPr bwMode="auto">
          <a:xfrm>
            <a:off x="5219700" y="3500438"/>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5" name="Line 21"/>
          <p:cNvSpPr>
            <a:spLocks noChangeShapeType="1"/>
          </p:cNvSpPr>
          <p:nvPr/>
        </p:nvSpPr>
        <p:spPr bwMode="auto">
          <a:xfrm>
            <a:off x="3563938" y="5229225"/>
            <a:ext cx="165576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6" name="Oval 22"/>
          <p:cNvSpPr>
            <a:spLocks noChangeArrowheads="1"/>
          </p:cNvSpPr>
          <p:nvPr/>
        </p:nvSpPr>
        <p:spPr bwMode="auto">
          <a:xfrm>
            <a:off x="4140200" y="4941888"/>
            <a:ext cx="503238"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V</a:t>
            </a:r>
          </a:p>
        </p:txBody>
      </p:sp>
      <p:sp>
        <p:nvSpPr>
          <p:cNvPr id="55317" name="Line 23"/>
          <p:cNvSpPr>
            <a:spLocks noChangeShapeType="1"/>
          </p:cNvSpPr>
          <p:nvPr/>
        </p:nvSpPr>
        <p:spPr bwMode="auto">
          <a:xfrm>
            <a:off x="3563938" y="5229225"/>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8" name="Line 24"/>
          <p:cNvSpPr>
            <a:spLocks noChangeShapeType="1"/>
          </p:cNvSpPr>
          <p:nvPr/>
        </p:nvSpPr>
        <p:spPr bwMode="auto">
          <a:xfrm>
            <a:off x="5219700" y="5229225"/>
            <a:ext cx="0" cy="72072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9" name="Line 25"/>
          <p:cNvSpPr>
            <a:spLocks noChangeShapeType="1"/>
          </p:cNvSpPr>
          <p:nvPr/>
        </p:nvSpPr>
        <p:spPr bwMode="auto">
          <a:xfrm>
            <a:off x="3563938" y="2781300"/>
            <a:ext cx="165576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0" name="Oval 26"/>
          <p:cNvSpPr>
            <a:spLocks noChangeArrowheads="1"/>
          </p:cNvSpPr>
          <p:nvPr/>
        </p:nvSpPr>
        <p:spPr bwMode="auto">
          <a:xfrm>
            <a:off x="4140200" y="2493963"/>
            <a:ext cx="503238" cy="503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6V</a:t>
            </a:r>
          </a:p>
        </p:txBody>
      </p:sp>
      <p:sp>
        <p:nvSpPr>
          <p:cNvPr id="55321" name="Line 27"/>
          <p:cNvSpPr>
            <a:spLocks noChangeShapeType="1"/>
          </p:cNvSpPr>
          <p:nvPr/>
        </p:nvSpPr>
        <p:spPr bwMode="auto">
          <a:xfrm>
            <a:off x="3563938" y="2133600"/>
            <a:ext cx="0" cy="6477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2" name="Line 28"/>
          <p:cNvSpPr>
            <a:spLocks noChangeShapeType="1"/>
          </p:cNvSpPr>
          <p:nvPr/>
        </p:nvSpPr>
        <p:spPr bwMode="auto">
          <a:xfrm>
            <a:off x="5219700" y="2133600"/>
            <a:ext cx="0" cy="6477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3" name="Oval 29"/>
          <p:cNvSpPr>
            <a:spLocks noChangeArrowheads="1"/>
          </p:cNvSpPr>
          <p:nvPr/>
        </p:nvSpPr>
        <p:spPr bwMode="auto">
          <a:xfrm>
            <a:off x="2268538" y="2708275"/>
            <a:ext cx="503237"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4A</a:t>
            </a:r>
          </a:p>
        </p:txBody>
      </p:sp>
      <p:sp>
        <p:nvSpPr>
          <p:cNvPr id="55324" name="Oval 30"/>
          <p:cNvSpPr>
            <a:spLocks noChangeArrowheads="1"/>
          </p:cNvSpPr>
          <p:nvPr/>
        </p:nvSpPr>
        <p:spPr bwMode="auto">
          <a:xfrm>
            <a:off x="6011863" y="2781300"/>
            <a:ext cx="503237"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A</a:t>
            </a:r>
          </a:p>
        </p:txBody>
      </p:sp>
      <p:sp>
        <p:nvSpPr>
          <p:cNvPr id="55325" name="Oval 31"/>
          <p:cNvSpPr>
            <a:spLocks noChangeArrowheads="1"/>
          </p:cNvSpPr>
          <p:nvPr/>
        </p:nvSpPr>
        <p:spPr bwMode="auto">
          <a:xfrm>
            <a:off x="5435600" y="3933825"/>
            <a:ext cx="503238"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A</a:t>
            </a:r>
          </a:p>
        </p:txBody>
      </p:sp>
      <p:sp>
        <p:nvSpPr>
          <p:cNvPr id="55326" name="Oval 32"/>
          <p:cNvSpPr>
            <a:spLocks noChangeArrowheads="1"/>
          </p:cNvSpPr>
          <p:nvPr/>
        </p:nvSpPr>
        <p:spPr bwMode="auto">
          <a:xfrm>
            <a:off x="5580063" y="5661025"/>
            <a:ext cx="503237" cy="503238"/>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2000" b="1">
                <a:solidFill>
                  <a:srgbClr val="FF0066"/>
                </a:solidFill>
              </a:rPr>
              <a:t>A</a:t>
            </a:r>
          </a:p>
        </p:txBody>
      </p:sp>
      <p:sp>
        <p:nvSpPr>
          <p:cNvPr id="26657" name="Text Box 33"/>
          <p:cNvSpPr txBox="1">
            <a:spLocks noChangeArrowheads="1"/>
          </p:cNvSpPr>
          <p:nvPr/>
        </p:nvSpPr>
        <p:spPr bwMode="auto">
          <a:xfrm>
            <a:off x="1692275" y="184467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en-US" b="1">
                <a:solidFill>
                  <a:schemeClr val="bg1"/>
                </a:solidFill>
                <a:effectLst>
                  <a:outerShdw blurRad="38100" dist="38100" dir="2700000" algn="tl">
                    <a:srgbClr val="000000"/>
                  </a:outerShdw>
                </a:effectLst>
                <a:latin typeface="Comic Sans MS" pitchFamily="66" charset="0"/>
              </a:rPr>
              <a:t>b)</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en-GB" altLang="en-US" sz="4400" b="1">
                <a:solidFill>
                  <a:schemeClr val="folHlink"/>
                </a:solidFill>
                <a:latin typeface="Comic Sans MS" panose="030F0702030302020204" pitchFamily="66" charset="0"/>
              </a:rPr>
              <a:t>answers</a:t>
            </a:r>
          </a:p>
        </p:txBody>
      </p:sp>
      <p:sp>
        <p:nvSpPr>
          <p:cNvPr id="56323" name="Line 5"/>
          <p:cNvSpPr>
            <a:spLocks noChangeShapeType="1"/>
          </p:cNvSpPr>
          <p:nvPr/>
        </p:nvSpPr>
        <p:spPr bwMode="auto">
          <a:xfrm>
            <a:off x="1406525" y="3697288"/>
            <a:ext cx="85883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4" name="Line 6"/>
          <p:cNvSpPr>
            <a:spLocks noChangeShapeType="1"/>
          </p:cNvSpPr>
          <p:nvPr/>
        </p:nvSpPr>
        <p:spPr bwMode="auto">
          <a:xfrm flipH="1">
            <a:off x="3260725" y="4216400"/>
            <a:ext cx="993775" cy="1588"/>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5" name="Line 7"/>
          <p:cNvSpPr>
            <a:spLocks noChangeShapeType="1"/>
          </p:cNvSpPr>
          <p:nvPr/>
        </p:nvSpPr>
        <p:spPr bwMode="auto">
          <a:xfrm flipV="1">
            <a:off x="1992313" y="4216400"/>
            <a:ext cx="996950" cy="1588"/>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6" name="Line 8"/>
          <p:cNvSpPr>
            <a:spLocks noChangeShapeType="1"/>
          </p:cNvSpPr>
          <p:nvPr/>
        </p:nvSpPr>
        <p:spPr bwMode="auto">
          <a:xfrm flipH="1" flipV="1">
            <a:off x="862013" y="4216400"/>
            <a:ext cx="792162" cy="476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Line 9"/>
          <p:cNvSpPr>
            <a:spLocks noChangeShapeType="1"/>
          </p:cNvSpPr>
          <p:nvPr/>
        </p:nvSpPr>
        <p:spPr bwMode="auto">
          <a:xfrm>
            <a:off x="2808288" y="4216400"/>
            <a:ext cx="180975" cy="1588"/>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Line 10"/>
          <p:cNvSpPr>
            <a:spLocks noChangeShapeType="1"/>
          </p:cNvSpPr>
          <p:nvPr/>
        </p:nvSpPr>
        <p:spPr bwMode="auto">
          <a:xfrm>
            <a:off x="862013" y="2349500"/>
            <a:ext cx="1674812"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Line 11"/>
          <p:cNvSpPr>
            <a:spLocks noChangeShapeType="1"/>
          </p:cNvSpPr>
          <p:nvPr/>
        </p:nvSpPr>
        <p:spPr bwMode="auto">
          <a:xfrm>
            <a:off x="2627313" y="2349500"/>
            <a:ext cx="1628775"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0" name="Line 12"/>
          <p:cNvSpPr>
            <a:spLocks noChangeShapeType="1"/>
          </p:cNvSpPr>
          <p:nvPr/>
        </p:nvSpPr>
        <p:spPr bwMode="auto">
          <a:xfrm flipH="1">
            <a:off x="862013" y="2349500"/>
            <a:ext cx="1587" cy="18653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1" name="Line 13"/>
          <p:cNvSpPr>
            <a:spLocks noChangeShapeType="1"/>
          </p:cNvSpPr>
          <p:nvPr/>
        </p:nvSpPr>
        <p:spPr bwMode="auto">
          <a:xfrm>
            <a:off x="4256088" y="2349500"/>
            <a:ext cx="0" cy="18653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2" name="Oval 14"/>
          <p:cNvSpPr>
            <a:spLocks noChangeArrowheads="1"/>
          </p:cNvSpPr>
          <p:nvPr/>
        </p:nvSpPr>
        <p:spPr bwMode="auto">
          <a:xfrm>
            <a:off x="1674813" y="3487738"/>
            <a:ext cx="342900" cy="365125"/>
          </a:xfrm>
          <a:prstGeom prst="ellipse">
            <a:avLst/>
          </a:prstGeom>
          <a:solidFill>
            <a:srgbClr val="FFFFFF"/>
          </a:solidFill>
          <a:ln w="38100">
            <a:solidFill>
              <a:srgbClr val="FFFFFF"/>
            </a:solidFill>
            <a:round/>
            <a:headEnd/>
            <a:tailEnd/>
          </a:ln>
        </p:spPr>
        <p:txBody>
          <a:bodyPr wrap="none" lIns="66057" tIns="33028" rIns="66057" bIns="33028"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3V</a:t>
            </a:r>
            <a:endParaRPr lang="en-GB" altLang="en-US"/>
          </a:p>
        </p:txBody>
      </p:sp>
      <p:sp>
        <p:nvSpPr>
          <p:cNvPr id="56333" name="Line 15"/>
          <p:cNvSpPr>
            <a:spLocks noChangeShapeType="1"/>
          </p:cNvSpPr>
          <p:nvPr/>
        </p:nvSpPr>
        <p:spPr bwMode="auto">
          <a:xfrm>
            <a:off x="2536825" y="2193925"/>
            <a:ext cx="0" cy="3111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Line 16"/>
          <p:cNvSpPr>
            <a:spLocks noChangeShapeType="1"/>
          </p:cNvSpPr>
          <p:nvPr/>
        </p:nvSpPr>
        <p:spPr bwMode="auto">
          <a:xfrm>
            <a:off x="2627313" y="2246313"/>
            <a:ext cx="0" cy="20637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5" name="Line 17"/>
          <p:cNvSpPr>
            <a:spLocks noChangeShapeType="1"/>
          </p:cNvSpPr>
          <p:nvPr/>
        </p:nvSpPr>
        <p:spPr bwMode="auto">
          <a:xfrm>
            <a:off x="1406525" y="3697288"/>
            <a:ext cx="0" cy="517525"/>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6" name="Line 18"/>
          <p:cNvSpPr>
            <a:spLocks noChangeShapeType="1"/>
          </p:cNvSpPr>
          <p:nvPr/>
        </p:nvSpPr>
        <p:spPr bwMode="auto">
          <a:xfrm>
            <a:off x="2265363" y="3697288"/>
            <a:ext cx="1587" cy="517525"/>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7" name="Line 19"/>
          <p:cNvSpPr>
            <a:spLocks noChangeShapeType="1"/>
          </p:cNvSpPr>
          <p:nvPr/>
        </p:nvSpPr>
        <p:spPr bwMode="auto">
          <a:xfrm>
            <a:off x="2673350" y="3697288"/>
            <a:ext cx="858838" cy="1587"/>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Oval 20"/>
          <p:cNvSpPr>
            <a:spLocks noChangeArrowheads="1"/>
          </p:cNvSpPr>
          <p:nvPr/>
        </p:nvSpPr>
        <p:spPr bwMode="auto">
          <a:xfrm>
            <a:off x="2940050" y="3489325"/>
            <a:ext cx="344488" cy="363538"/>
          </a:xfrm>
          <a:prstGeom prst="ellipse">
            <a:avLst/>
          </a:prstGeom>
          <a:solidFill>
            <a:srgbClr val="FFFFFF"/>
          </a:solidFill>
          <a:ln w="38100">
            <a:solidFill>
              <a:srgbClr val="FFFFFF"/>
            </a:solidFill>
            <a:round/>
            <a:headEnd/>
            <a:tailEnd/>
          </a:ln>
        </p:spPr>
        <p:txBody>
          <a:bodyPr wrap="none" lIns="66057" tIns="33028" rIns="66057" bIns="33028"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3V</a:t>
            </a:r>
            <a:endParaRPr lang="en-GB" altLang="en-US"/>
          </a:p>
        </p:txBody>
      </p:sp>
      <p:sp>
        <p:nvSpPr>
          <p:cNvPr id="56339" name="Line 21"/>
          <p:cNvSpPr>
            <a:spLocks noChangeShapeType="1"/>
          </p:cNvSpPr>
          <p:nvPr/>
        </p:nvSpPr>
        <p:spPr bwMode="auto">
          <a:xfrm>
            <a:off x="2673350" y="3697288"/>
            <a:ext cx="0" cy="517525"/>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0" name="Line 22"/>
          <p:cNvSpPr>
            <a:spLocks noChangeShapeType="1"/>
          </p:cNvSpPr>
          <p:nvPr/>
        </p:nvSpPr>
        <p:spPr bwMode="auto">
          <a:xfrm>
            <a:off x="3532188" y="3697288"/>
            <a:ext cx="1587" cy="517525"/>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Line 23"/>
          <p:cNvSpPr>
            <a:spLocks noChangeShapeType="1"/>
          </p:cNvSpPr>
          <p:nvPr/>
        </p:nvSpPr>
        <p:spPr bwMode="auto">
          <a:xfrm>
            <a:off x="2217738" y="2763838"/>
            <a:ext cx="860425" cy="1587"/>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Oval 24"/>
          <p:cNvSpPr>
            <a:spLocks noChangeArrowheads="1"/>
          </p:cNvSpPr>
          <p:nvPr/>
        </p:nvSpPr>
        <p:spPr bwMode="auto">
          <a:xfrm>
            <a:off x="2463800" y="2557463"/>
            <a:ext cx="488950" cy="361950"/>
          </a:xfrm>
          <a:prstGeom prst="ellipse">
            <a:avLst/>
          </a:prstGeom>
          <a:solidFill>
            <a:srgbClr val="FFFFFF"/>
          </a:solidFill>
          <a:ln w="38100">
            <a:solidFill>
              <a:srgbClr val="FFFFFF"/>
            </a:solidFill>
            <a:round/>
            <a:headEnd/>
            <a:tailEnd/>
          </a:ln>
        </p:spPr>
        <p:txBody>
          <a:bodyPr wrap="none" lIns="66057" tIns="33028" rIns="66057" bIns="33028"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6V</a:t>
            </a:r>
            <a:endParaRPr lang="en-GB" altLang="en-US"/>
          </a:p>
        </p:txBody>
      </p:sp>
      <p:sp>
        <p:nvSpPr>
          <p:cNvPr id="56343" name="Line 25"/>
          <p:cNvSpPr>
            <a:spLocks noChangeShapeType="1"/>
          </p:cNvSpPr>
          <p:nvPr/>
        </p:nvSpPr>
        <p:spPr bwMode="auto">
          <a:xfrm>
            <a:off x="2217738" y="2349500"/>
            <a:ext cx="1587" cy="414338"/>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4" name="Line 26"/>
          <p:cNvSpPr>
            <a:spLocks noChangeShapeType="1"/>
          </p:cNvSpPr>
          <p:nvPr/>
        </p:nvSpPr>
        <p:spPr bwMode="auto">
          <a:xfrm>
            <a:off x="3078163" y="2349500"/>
            <a:ext cx="0" cy="414338"/>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Oval 27"/>
          <p:cNvSpPr>
            <a:spLocks noChangeArrowheads="1"/>
          </p:cNvSpPr>
          <p:nvPr/>
        </p:nvSpPr>
        <p:spPr bwMode="auto">
          <a:xfrm>
            <a:off x="749300" y="3089275"/>
            <a:ext cx="503238" cy="361950"/>
          </a:xfrm>
          <a:prstGeom prst="ellipse">
            <a:avLst/>
          </a:prstGeom>
          <a:solidFill>
            <a:srgbClr val="FFFFFF"/>
          </a:solidFill>
          <a:ln w="38100">
            <a:solidFill>
              <a:srgbClr val="FFFFFF"/>
            </a:solidFill>
            <a:round/>
            <a:headEnd/>
            <a:tailEnd/>
          </a:ln>
        </p:spPr>
        <p:txBody>
          <a:bodyPr wrap="none" lIns="66057" tIns="33028" rIns="66057" bIns="33028"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4A</a:t>
            </a:r>
            <a:endParaRPr lang="en-GB" altLang="en-US"/>
          </a:p>
        </p:txBody>
      </p:sp>
      <p:sp>
        <p:nvSpPr>
          <p:cNvPr id="56346" name="Oval 28"/>
          <p:cNvSpPr>
            <a:spLocks noChangeArrowheads="1"/>
          </p:cNvSpPr>
          <p:nvPr/>
        </p:nvSpPr>
        <p:spPr bwMode="auto">
          <a:xfrm>
            <a:off x="4164013" y="3089275"/>
            <a:ext cx="358775" cy="361950"/>
          </a:xfrm>
          <a:prstGeom prst="ellipse">
            <a:avLst/>
          </a:prstGeom>
          <a:solidFill>
            <a:srgbClr val="FFFFFF"/>
          </a:solidFill>
          <a:ln w="38100">
            <a:solidFill>
              <a:srgbClr val="FFFFFF"/>
            </a:solidFill>
            <a:round/>
            <a:headEnd/>
            <a:tailEnd/>
          </a:ln>
        </p:spPr>
        <p:txBody>
          <a:bodyPr wrap="none" lIns="66057" tIns="33028" rIns="66057" bIns="33028"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4A</a:t>
            </a:r>
            <a:endParaRPr lang="en-GB" altLang="en-US"/>
          </a:p>
        </p:txBody>
      </p:sp>
      <p:sp>
        <p:nvSpPr>
          <p:cNvPr id="56347" name="Line 32"/>
          <p:cNvSpPr>
            <a:spLocks noChangeShapeType="1"/>
          </p:cNvSpPr>
          <p:nvPr/>
        </p:nvSpPr>
        <p:spPr bwMode="auto">
          <a:xfrm>
            <a:off x="6127750" y="3124200"/>
            <a:ext cx="1141413"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8" name="Line 33"/>
          <p:cNvSpPr>
            <a:spLocks noChangeShapeType="1"/>
          </p:cNvSpPr>
          <p:nvPr/>
        </p:nvSpPr>
        <p:spPr bwMode="auto">
          <a:xfrm flipH="1">
            <a:off x="8013700" y="2136775"/>
            <a:ext cx="0" cy="27559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9" name="Line 34"/>
          <p:cNvSpPr>
            <a:spLocks noChangeShapeType="1"/>
          </p:cNvSpPr>
          <p:nvPr/>
        </p:nvSpPr>
        <p:spPr bwMode="auto">
          <a:xfrm>
            <a:off x="6773863" y="2136775"/>
            <a:ext cx="1239837"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0" name="Line 35"/>
          <p:cNvSpPr>
            <a:spLocks noChangeShapeType="1"/>
          </p:cNvSpPr>
          <p:nvPr/>
        </p:nvSpPr>
        <p:spPr bwMode="auto">
          <a:xfrm>
            <a:off x="5434013" y="2136775"/>
            <a:ext cx="1190625"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1" name="Line 36"/>
          <p:cNvSpPr>
            <a:spLocks noChangeShapeType="1"/>
          </p:cNvSpPr>
          <p:nvPr/>
        </p:nvSpPr>
        <p:spPr bwMode="auto">
          <a:xfrm>
            <a:off x="5434013" y="2136775"/>
            <a:ext cx="1587" cy="27559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2" name="Line 37"/>
          <p:cNvSpPr>
            <a:spLocks noChangeShapeType="1"/>
          </p:cNvSpPr>
          <p:nvPr/>
        </p:nvSpPr>
        <p:spPr bwMode="auto">
          <a:xfrm>
            <a:off x="6773863" y="2033588"/>
            <a:ext cx="0" cy="207962"/>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3" name="AutoShape 38"/>
          <p:cNvSpPr>
            <a:spLocks noChangeArrowheads="1"/>
          </p:cNvSpPr>
          <p:nvPr/>
        </p:nvSpPr>
        <p:spPr bwMode="auto">
          <a:xfrm>
            <a:off x="6624638" y="4737100"/>
            <a:ext cx="298450" cy="311150"/>
          </a:xfrm>
          <a:prstGeom prst="flowChartSummingJunction">
            <a:avLst/>
          </a:prstGeom>
          <a:noFill/>
          <a:ln w="38100">
            <a:solidFill>
              <a:srgbClr val="FFFFFF"/>
            </a:solidFill>
            <a:round/>
            <a:headEnd/>
            <a:tailEnd/>
          </a:ln>
          <a:extLst>
            <a:ext uri="{909E8E84-426E-40DD-AFC4-6F175D3DCCD1}">
              <a14:hiddenFill xmlns:a14="http://schemas.microsoft.com/office/drawing/2010/main">
                <a:solidFill>
                  <a:srgbClr val="BBE0E3"/>
                </a:solidFill>
              </a14:hiddenFill>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6354" name="Oval 39"/>
          <p:cNvSpPr>
            <a:spLocks noChangeArrowheads="1"/>
          </p:cNvSpPr>
          <p:nvPr/>
        </p:nvSpPr>
        <p:spPr bwMode="auto">
          <a:xfrm>
            <a:off x="6524625" y="2916238"/>
            <a:ext cx="344488" cy="363537"/>
          </a:xfrm>
          <a:prstGeom prst="ellipse">
            <a:avLst/>
          </a:prstGeom>
          <a:solidFill>
            <a:srgbClr val="FFFFFF"/>
          </a:solidFill>
          <a:ln w="38100">
            <a:solidFill>
              <a:srgbClr val="FFFFFF"/>
            </a:solidFill>
            <a:round/>
            <a:headEnd/>
            <a:tailEnd/>
          </a:ln>
        </p:spPr>
        <p:txBody>
          <a:bodyPr wrap="none" lIns="66029" tIns="33014" rIns="66029" bIns="33014"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6V</a:t>
            </a:r>
            <a:endParaRPr lang="en-GB" altLang="en-US"/>
          </a:p>
        </p:txBody>
      </p:sp>
      <p:sp>
        <p:nvSpPr>
          <p:cNvPr id="56355" name="Line 40"/>
          <p:cNvSpPr>
            <a:spLocks noChangeShapeType="1"/>
          </p:cNvSpPr>
          <p:nvPr/>
        </p:nvSpPr>
        <p:spPr bwMode="auto">
          <a:xfrm>
            <a:off x="6624638" y="1981200"/>
            <a:ext cx="0" cy="3111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6" name="Line 41"/>
          <p:cNvSpPr>
            <a:spLocks noChangeShapeType="1"/>
          </p:cNvSpPr>
          <p:nvPr/>
        </p:nvSpPr>
        <p:spPr bwMode="auto">
          <a:xfrm flipH="1">
            <a:off x="5435600" y="4892675"/>
            <a:ext cx="118903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7" name="Line 42"/>
          <p:cNvSpPr>
            <a:spLocks noChangeShapeType="1"/>
          </p:cNvSpPr>
          <p:nvPr/>
        </p:nvSpPr>
        <p:spPr bwMode="auto">
          <a:xfrm flipH="1">
            <a:off x="6923088" y="4892675"/>
            <a:ext cx="1090612"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8" name="AutoShape 43"/>
          <p:cNvSpPr>
            <a:spLocks noChangeArrowheads="1"/>
          </p:cNvSpPr>
          <p:nvPr/>
        </p:nvSpPr>
        <p:spPr bwMode="auto">
          <a:xfrm>
            <a:off x="6624638" y="3487738"/>
            <a:ext cx="298450" cy="311150"/>
          </a:xfrm>
          <a:prstGeom prst="flowChartSummingJunction">
            <a:avLst/>
          </a:prstGeom>
          <a:noFill/>
          <a:ln w="38100">
            <a:solidFill>
              <a:srgbClr val="FFFFFF"/>
            </a:solidFill>
            <a:round/>
            <a:headEnd/>
            <a:tailEnd/>
          </a:ln>
          <a:extLst>
            <a:ext uri="{909E8E84-426E-40DD-AFC4-6F175D3DCCD1}">
              <a14:hiddenFill xmlns:a14="http://schemas.microsoft.com/office/drawing/2010/main">
                <a:solidFill>
                  <a:srgbClr val="BBE0E3"/>
                </a:solidFill>
              </a14:hiddenFill>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6359" name="Line 44"/>
          <p:cNvSpPr>
            <a:spLocks noChangeShapeType="1"/>
          </p:cNvSpPr>
          <p:nvPr/>
        </p:nvSpPr>
        <p:spPr bwMode="auto">
          <a:xfrm flipH="1">
            <a:off x="5435600" y="3644900"/>
            <a:ext cx="118903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0" name="Line 45"/>
          <p:cNvSpPr>
            <a:spLocks noChangeShapeType="1"/>
          </p:cNvSpPr>
          <p:nvPr/>
        </p:nvSpPr>
        <p:spPr bwMode="auto">
          <a:xfrm flipH="1">
            <a:off x="6923088" y="3644900"/>
            <a:ext cx="1090612"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1" name="Line 46"/>
          <p:cNvSpPr>
            <a:spLocks noChangeShapeType="1"/>
          </p:cNvSpPr>
          <p:nvPr/>
        </p:nvSpPr>
        <p:spPr bwMode="auto">
          <a:xfrm>
            <a:off x="6127750" y="3124200"/>
            <a:ext cx="0" cy="5207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2" name="Line 47"/>
          <p:cNvSpPr>
            <a:spLocks noChangeShapeType="1"/>
          </p:cNvSpPr>
          <p:nvPr/>
        </p:nvSpPr>
        <p:spPr bwMode="auto">
          <a:xfrm>
            <a:off x="7269163" y="3124200"/>
            <a:ext cx="0" cy="5207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3" name="Line 48"/>
          <p:cNvSpPr>
            <a:spLocks noChangeShapeType="1"/>
          </p:cNvSpPr>
          <p:nvPr/>
        </p:nvSpPr>
        <p:spPr bwMode="auto">
          <a:xfrm>
            <a:off x="6127750" y="4371975"/>
            <a:ext cx="1141413"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4" name="Oval 49"/>
          <p:cNvSpPr>
            <a:spLocks noChangeArrowheads="1"/>
          </p:cNvSpPr>
          <p:nvPr/>
        </p:nvSpPr>
        <p:spPr bwMode="auto">
          <a:xfrm>
            <a:off x="6524625" y="4165600"/>
            <a:ext cx="344488" cy="363538"/>
          </a:xfrm>
          <a:prstGeom prst="ellipse">
            <a:avLst/>
          </a:prstGeom>
          <a:solidFill>
            <a:srgbClr val="FFFFFF"/>
          </a:solidFill>
          <a:ln w="38100">
            <a:solidFill>
              <a:srgbClr val="FFFFFF"/>
            </a:solidFill>
            <a:round/>
            <a:headEnd/>
            <a:tailEnd/>
          </a:ln>
        </p:spPr>
        <p:txBody>
          <a:bodyPr wrap="none" lIns="66029" tIns="33014" rIns="66029" bIns="33014"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6V</a:t>
            </a:r>
            <a:endParaRPr lang="en-GB" altLang="en-US"/>
          </a:p>
        </p:txBody>
      </p:sp>
      <p:sp>
        <p:nvSpPr>
          <p:cNvPr id="56365" name="Line 50"/>
          <p:cNvSpPr>
            <a:spLocks noChangeShapeType="1"/>
          </p:cNvSpPr>
          <p:nvPr/>
        </p:nvSpPr>
        <p:spPr bwMode="auto">
          <a:xfrm>
            <a:off x="6127750" y="4371975"/>
            <a:ext cx="0" cy="5207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6" name="Line 51"/>
          <p:cNvSpPr>
            <a:spLocks noChangeShapeType="1"/>
          </p:cNvSpPr>
          <p:nvPr/>
        </p:nvSpPr>
        <p:spPr bwMode="auto">
          <a:xfrm>
            <a:off x="7269163" y="4371975"/>
            <a:ext cx="0" cy="5207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7" name="Line 52"/>
          <p:cNvSpPr>
            <a:spLocks noChangeShapeType="1"/>
          </p:cNvSpPr>
          <p:nvPr/>
        </p:nvSpPr>
        <p:spPr bwMode="auto">
          <a:xfrm>
            <a:off x="6127750" y="2605088"/>
            <a:ext cx="1141413"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8" name="Oval 53"/>
          <p:cNvSpPr>
            <a:spLocks noChangeArrowheads="1"/>
          </p:cNvSpPr>
          <p:nvPr/>
        </p:nvSpPr>
        <p:spPr bwMode="auto">
          <a:xfrm>
            <a:off x="6503988" y="2397125"/>
            <a:ext cx="488950" cy="363538"/>
          </a:xfrm>
          <a:prstGeom prst="ellipse">
            <a:avLst/>
          </a:prstGeom>
          <a:solidFill>
            <a:srgbClr val="FFFFFF"/>
          </a:solidFill>
          <a:ln w="38100">
            <a:solidFill>
              <a:srgbClr val="FFFFFF"/>
            </a:solidFill>
            <a:round/>
            <a:headEnd/>
            <a:tailEnd/>
          </a:ln>
        </p:spPr>
        <p:txBody>
          <a:bodyPr wrap="none" lIns="66029" tIns="33014" rIns="66029" bIns="33014"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6V</a:t>
            </a:r>
            <a:endParaRPr lang="en-GB" altLang="en-US"/>
          </a:p>
        </p:txBody>
      </p:sp>
      <p:sp>
        <p:nvSpPr>
          <p:cNvPr id="56369" name="Line 54"/>
          <p:cNvSpPr>
            <a:spLocks noChangeShapeType="1"/>
          </p:cNvSpPr>
          <p:nvPr/>
        </p:nvSpPr>
        <p:spPr bwMode="auto">
          <a:xfrm>
            <a:off x="6127750" y="2136775"/>
            <a:ext cx="0" cy="4683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0" name="Line 55"/>
          <p:cNvSpPr>
            <a:spLocks noChangeShapeType="1"/>
          </p:cNvSpPr>
          <p:nvPr/>
        </p:nvSpPr>
        <p:spPr bwMode="auto">
          <a:xfrm>
            <a:off x="7269163" y="2136775"/>
            <a:ext cx="0" cy="4683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1" name="Oval 56"/>
          <p:cNvSpPr>
            <a:spLocks noChangeArrowheads="1"/>
          </p:cNvSpPr>
          <p:nvPr/>
        </p:nvSpPr>
        <p:spPr bwMode="auto">
          <a:xfrm>
            <a:off x="5213350" y="2551113"/>
            <a:ext cx="503238" cy="365125"/>
          </a:xfrm>
          <a:prstGeom prst="ellipse">
            <a:avLst/>
          </a:prstGeom>
          <a:solidFill>
            <a:srgbClr val="FFFFFF"/>
          </a:solidFill>
          <a:ln w="38100">
            <a:solidFill>
              <a:srgbClr val="FFFFFF"/>
            </a:solidFill>
            <a:round/>
            <a:headEnd/>
            <a:tailEnd/>
          </a:ln>
        </p:spPr>
        <p:txBody>
          <a:bodyPr wrap="none" lIns="66029" tIns="33014" rIns="66029" bIns="33014"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4A</a:t>
            </a:r>
            <a:endParaRPr lang="en-GB" altLang="en-US"/>
          </a:p>
        </p:txBody>
      </p:sp>
      <p:sp>
        <p:nvSpPr>
          <p:cNvPr id="56372" name="Oval 57"/>
          <p:cNvSpPr>
            <a:spLocks noChangeArrowheads="1"/>
          </p:cNvSpPr>
          <p:nvPr/>
        </p:nvSpPr>
        <p:spPr bwMode="auto">
          <a:xfrm>
            <a:off x="7812088" y="2605088"/>
            <a:ext cx="358775" cy="363537"/>
          </a:xfrm>
          <a:prstGeom prst="ellipse">
            <a:avLst/>
          </a:prstGeom>
          <a:solidFill>
            <a:srgbClr val="FFFFFF"/>
          </a:solidFill>
          <a:ln w="38100">
            <a:solidFill>
              <a:srgbClr val="FFFFFF"/>
            </a:solidFill>
            <a:round/>
            <a:headEnd/>
            <a:tailEnd/>
          </a:ln>
        </p:spPr>
        <p:txBody>
          <a:bodyPr wrap="none" lIns="66029" tIns="33014" rIns="66029" bIns="33014"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4A</a:t>
            </a:r>
            <a:endParaRPr lang="en-GB" altLang="en-US"/>
          </a:p>
        </p:txBody>
      </p:sp>
      <p:sp>
        <p:nvSpPr>
          <p:cNvPr id="56373" name="Oval 58"/>
          <p:cNvSpPr>
            <a:spLocks noChangeArrowheads="1"/>
          </p:cNvSpPr>
          <p:nvPr/>
        </p:nvSpPr>
        <p:spPr bwMode="auto">
          <a:xfrm>
            <a:off x="7415213" y="3436938"/>
            <a:ext cx="358775" cy="365125"/>
          </a:xfrm>
          <a:prstGeom prst="ellipse">
            <a:avLst/>
          </a:prstGeom>
          <a:solidFill>
            <a:srgbClr val="FFFFFF"/>
          </a:solidFill>
          <a:ln w="38100">
            <a:solidFill>
              <a:srgbClr val="FFFFFF"/>
            </a:solidFill>
            <a:round/>
            <a:headEnd/>
            <a:tailEnd/>
          </a:ln>
        </p:spPr>
        <p:txBody>
          <a:bodyPr wrap="none" lIns="66029" tIns="33014" rIns="66029" bIns="33014"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2A</a:t>
            </a:r>
            <a:endParaRPr lang="en-GB" altLang="en-US"/>
          </a:p>
        </p:txBody>
      </p:sp>
      <p:sp>
        <p:nvSpPr>
          <p:cNvPr id="56374" name="Oval 59"/>
          <p:cNvSpPr>
            <a:spLocks noChangeArrowheads="1"/>
          </p:cNvSpPr>
          <p:nvPr/>
        </p:nvSpPr>
        <p:spPr bwMode="auto">
          <a:xfrm>
            <a:off x="7515225" y="4684713"/>
            <a:ext cx="358775" cy="363537"/>
          </a:xfrm>
          <a:prstGeom prst="ellipse">
            <a:avLst/>
          </a:prstGeom>
          <a:solidFill>
            <a:srgbClr val="FFFFFF"/>
          </a:solidFill>
          <a:ln w="38100">
            <a:solidFill>
              <a:srgbClr val="FFFFFF"/>
            </a:solidFill>
            <a:round/>
            <a:headEnd/>
            <a:tailEnd/>
          </a:ln>
        </p:spPr>
        <p:txBody>
          <a:bodyPr wrap="none" lIns="66029" tIns="33014" rIns="66029" bIns="33014"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2A</a:t>
            </a:r>
            <a:endParaRPr lang="en-GB" altLang="en-US"/>
          </a:p>
        </p:txBody>
      </p:sp>
      <p:sp>
        <p:nvSpPr>
          <p:cNvPr id="56375" name="AutoShape 60"/>
          <p:cNvSpPr>
            <a:spLocks noChangeArrowheads="1"/>
          </p:cNvSpPr>
          <p:nvPr/>
        </p:nvSpPr>
        <p:spPr bwMode="auto">
          <a:xfrm>
            <a:off x="2951163" y="4076700"/>
            <a:ext cx="298450" cy="311150"/>
          </a:xfrm>
          <a:prstGeom prst="flowChartSummingJunction">
            <a:avLst/>
          </a:prstGeom>
          <a:noFill/>
          <a:ln w="38100">
            <a:solidFill>
              <a:srgbClr val="FFFFFF"/>
            </a:solidFill>
            <a:round/>
            <a:headEnd/>
            <a:tailEnd/>
          </a:ln>
          <a:extLst>
            <a:ext uri="{909E8E84-426E-40DD-AFC4-6F175D3DCCD1}">
              <a14:hiddenFill xmlns:a14="http://schemas.microsoft.com/office/drawing/2010/main">
                <a:solidFill>
                  <a:srgbClr val="BBE0E3"/>
                </a:solidFill>
              </a14:hiddenFill>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6376" name="AutoShape 61"/>
          <p:cNvSpPr>
            <a:spLocks noChangeArrowheads="1"/>
          </p:cNvSpPr>
          <p:nvPr/>
        </p:nvSpPr>
        <p:spPr bwMode="auto">
          <a:xfrm>
            <a:off x="1654175" y="4076700"/>
            <a:ext cx="298450" cy="311150"/>
          </a:xfrm>
          <a:prstGeom prst="flowChartSummingJunction">
            <a:avLst/>
          </a:prstGeom>
          <a:noFill/>
          <a:ln w="38100">
            <a:solidFill>
              <a:srgbClr val="FFFFFF"/>
            </a:solidFill>
            <a:round/>
            <a:headEnd/>
            <a:tailEnd/>
          </a:ln>
          <a:extLst>
            <a:ext uri="{909E8E84-426E-40DD-AFC4-6F175D3DCCD1}">
              <a14:hiddenFill xmlns:a14="http://schemas.microsoft.com/office/drawing/2010/main">
                <a:solidFill>
                  <a:srgbClr val="BBE0E3"/>
                </a:solidFill>
              </a14:hiddenFill>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a:p>
        </p:txBody>
      </p:sp>
      <p:sp>
        <p:nvSpPr>
          <p:cNvPr id="56377" name="Oval 62"/>
          <p:cNvSpPr>
            <a:spLocks noChangeArrowheads="1"/>
          </p:cNvSpPr>
          <p:nvPr/>
        </p:nvSpPr>
        <p:spPr bwMode="auto">
          <a:xfrm>
            <a:off x="2303463" y="4076700"/>
            <a:ext cx="358775" cy="361950"/>
          </a:xfrm>
          <a:prstGeom prst="ellipse">
            <a:avLst/>
          </a:prstGeom>
          <a:solidFill>
            <a:srgbClr val="FFFFFF"/>
          </a:solidFill>
          <a:ln w="38100">
            <a:solidFill>
              <a:srgbClr val="FFFFFF"/>
            </a:solidFill>
            <a:round/>
            <a:headEnd/>
            <a:tailEnd/>
          </a:ln>
        </p:spPr>
        <p:txBody>
          <a:bodyPr wrap="none" lIns="66057" tIns="33028" rIns="66057" bIns="33028"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altLang="en-US" sz="1400" b="1">
                <a:solidFill>
                  <a:srgbClr val="FF0066"/>
                </a:solidFill>
              </a:rPr>
              <a:t>4A</a:t>
            </a:r>
            <a:endParaRPr lang="en-GB" altLang="en-US"/>
          </a:p>
        </p:txBody>
      </p:sp>
      <p:sp>
        <p:nvSpPr>
          <p:cNvPr id="29759" name="Text Box 63"/>
          <p:cNvSpPr txBox="1">
            <a:spLocks noChangeArrowheads="1"/>
          </p:cNvSpPr>
          <p:nvPr/>
        </p:nvSpPr>
        <p:spPr bwMode="auto">
          <a:xfrm>
            <a:off x="611188" y="162877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en-US" b="1">
                <a:solidFill>
                  <a:schemeClr val="bg1"/>
                </a:solidFill>
                <a:effectLst>
                  <a:outerShdw blurRad="38100" dist="38100" dir="2700000" algn="tl">
                    <a:srgbClr val="000000"/>
                  </a:outerShdw>
                </a:effectLst>
                <a:latin typeface="Comic Sans MS" pitchFamily="66" charset="0"/>
              </a:rPr>
              <a:t>a)</a:t>
            </a:r>
          </a:p>
        </p:txBody>
      </p:sp>
      <p:sp>
        <p:nvSpPr>
          <p:cNvPr id="29760" name="Text Box 64"/>
          <p:cNvSpPr txBox="1">
            <a:spLocks noChangeArrowheads="1"/>
          </p:cNvSpPr>
          <p:nvPr/>
        </p:nvSpPr>
        <p:spPr bwMode="auto">
          <a:xfrm>
            <a:off x="4716463" y="162877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en-US" b="1">
                <a:solidFill>
                  <a:schemeClr val="bg1"/>
                </a:solidFill>
                <a:effectLst>
                  <a:outerShdw blurRad="38100" dist="38100" dir="2700000" algn="tl">
                    <a:srgbClr val="000000"/>
                  </a:outerShdw>
                </a:effectLst>
                <a:latin typeface="Comic Sans MS" pitchFamily="66" charset="0"/>
              </a:rPr>
              <a:t>b)</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1E1967B-6435-4072-A30C-5A89F16B976E}" type="slidenum">
              <a:rPr lang="en-US" altLang="en-US" sz="1400">
                <a:latin typeface="Times New Roman" panose="02020603050405020304" pitchFamily="18" charset="0"/>
              </a:rPr>
              <a:pPr/>
              <a:t>6</a:t>
            </a:fld>
            <a:endParaRPr lang="en-US" altLang="en-US" sz="1400">
              <a:latin typeface="Times New Roman" panose="02020603050405020304" pitchFamily="18" charset="0"/>
            </a:endParaRPr>
          </a:p>
        </p:txBody>
      </p:sp>
      <p:sp>
        <p:nvSpPr>
          <p:cNvPr id="8195" name="Rectangle 2"/>
          <p:cNvSpPr>
            <a:spLocks noGrp="1" noChangeArrowheads="1"/>
          </p:cNvSpPr>
          <p:nvPr>
            <p:ph type="title"/>
          </p:nvPr>
        </p:nvSpPr>
        <p:spPr/>
        <p:txBody>
          <a:bodyPr/>
          <a:lstStyle/>
          <a:p>
            <a:r>
              <a:rPr lang="en-US" altLang="en-US"/>
              <a:t>Rules of Electricity</a:t>
            </a:r>
          </a:p>
        </p:txBody>
      </p:sp>
      <p:sp>
        <p:nvSpPr>
          <p:cNvPr id="8196" name="Rectangle 4"/>
          <p:cNvSpPr>
            <a:spLocks noGrp="1" noChangeArrowheads="1"/>
          </p:cNvSpPr>
          <p:nvPr>
            <p:ph type="body" idx="1"/>
          </p:nvPr>
        </p:nvSpPr>
        <p:spPr/>
        <p:txBody>
          <a:bodyPr/>
          <a:lstStyle/>
          <a:p>
            <a:r>
              <a:rPr lang="en-US" altLang="en-US"/>
              <a:t>Electricity travels in a completed circuit</a:t>
            </a:r>
          </a:p>
          <a:p>
            <a:r>
              <a:rPr lang="en-US" altLang="en-US"/>
              <a:t>Electricity always travels in the path of </a:t>
            </a:r>
            <a:br>
              <a:rPr lang="en-US" altLang="en-US"/>
            </a:br>
            <a:r>
              <a:rPr lang="en-US" altLang="en-US"/>
              <a:t>least resistance</a:t>
            </a:r>
          </a:p>
          <a:p>
            <a:r>
              <a:rPr lang="en-US" altLang="en-US"/>
              <a:t>Electricity tries to travel to ground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6E4A256-F1EC-4EAC-88F8-38967D42247C}" type="slidenum">
              <a:rPr lang="en-US" altLang="en-US" sz="1400">
                <a:latin typeface="Times New Roman" panose="02020603050405020304" pitchFamily="18" charset="0"/>
              </a:rPr>
              <a:pPr/>
              <a:t>7</a:t>
            </a:fld>
            <a:endParaRPr lang="en-US" altLang="en-US" sz="1400">
              <a:latin typeface="Times New Roman" panose="02020603050405020304" pitchFamily="18" charset="0"/>
            </a:endParaRPr>
          </a:p>
        </p:txBody>
      </p:sp>
      <p:sp>
        <p:nvSpPr>
          <p:cNvPr id="9219" name="Rectangle 2"/>
          <p:cNvSpPr>
            <a:spLocks noGrp="1" noChangeArrowheads="1"/>
          </p:cNvSpPr>
          <p:nvPr>
            <p:ph type="title"/>
          </p:nvPr>
        </p:nvSpPr>
        <p:spPr/>
        <p:txBody>
          <a:bodyPr/>
          <a:lstStyle/>
          <a:p>
            <a:r>
              <a:rPr lang="en-US" altLang="en-US"/>
              <a:t>Electricity and People</a:t>
            </a:r>
          </a:p>
        </p:txBody>
      </p:sp>
      <p:sp>
        <p:nvSpPr>
          <p:cNvPr id="9220" name="Rectangle 4"/>
          <p:cNvSpPr>
            <a:spLocks noGrp="1" noChangeArrowheads="1"/>
          </p:cNvSpPr>
          <p:nvPr>
            <p:ph type="body" idx="1"/>
          </p:nvPr>
        </p:nvSpPr>
        <p:spPr/>
        <p:txBody>
          <a:bodyPr/>
          <a:lstStyle/>
          <a:p>
            <a:r>
              <a:rPr lang="en-US" altLang="en-US"/>
              <a:t>A person usually offers a lesser resistance </a:t>
            </a:r>
            <a:br>
              <a:rPr lang="en-US" altLang="en-US"/>
            </a:br>
            <a:r>
              <a:rPr lang="en-US" altLang="en-US"/>
              <a:t>for the electricity</a:t>
            </a:r>
          </a:p>
          <a:p>
            <a:r>
              <a:rPr lang="en-US" altLang="en-US"/>
              <a:t>The person forms a completed circuit when touching the ground</a:t>
            </a:r>
          </a:p>
          <a:p>
            <a:r>
              <a:rPr lang="en-US" altLang="en-US"/>
              <a:t>Electricity always tries to travel to ground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31275F54-408A-4523-8B53-ADA97D0361D7}" type="slidenum">
              <a:rPr lang="en-US" altLang="en-US" sz="1400">
                <a:latin typeface="Times New Roman" panose="02020603050405020304" pitchFamily="18" charset="0"/>
              </a:rPr>
              <a:pPr/>
              <a:t>8</a:t>
            </a:fld>
            <a:endParaRPr lang="en-US" altLang="en-US" sz="1400">
              <a:latin typeface="Times New Roman" panose="02020603050405020304" pitchFamily="18" charset="0"/>
            </a:endParaRPr>
          </a:p>
        </p:txBody>
      </p:sp>
      <p:sp>
        <p:nvSpPr>
          <p:cNvPr id="10243" name="Rectangle 2"/>
          <p:cNvSpPr>
            <a:spLocks noGrp="1" noChangeArrowheads="1"/>
          </p:cNvSpPr>
          <p:nvPr>
            <p:ph type="title"/>
          </p:nvPr>
        </p:nvSpPr>
        <p:spPr/>
        <p:txBody>
          <a:bodyPr/>
          <a:lstStyle/>
          <a:p>
            <a:r>
              <a:rPr lang="en-US" altLang="en-US"/>
              <a:t>Voltages and Amperes</a:t>
            </a:r>
          </a:p>
        </p:txBody>
      </p:sp>
      <p:pic>
        <p:nvPicPr>
          <p:cNvPr id="10244" name="Picture 4" descr="elec 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733800" cy="416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5" name="Rectangle 6"/>
          <p:cNvSpPr>
            <a:spLocks noGrp="1" noChangeArrowheads="1"/>
          </p:cNvSpPr>
          <p:nvPr>
            <p:ph type="body" idx="1"/>
          </p:nvPr>
        </p:nvSpPr>
        <p:spPr>
          <a:xfrm>
            <a:off x="152400" y="1524000"/>
            <a:ext cx="4800600" cy="4572000"/>
          </a:xfrm>
        </p:spPr>
        <p:txBody>
          <a:bodyPr/>
          <a:lstStyle/>
          <a:p>
            <a:r>
              <a:rPr lang="en-US" altLang="en-US"/>
              <a:t>Voltage = Amps X Ohms</a:t>
            </a:r>
            <a:br>
              <a:rPr lang="en-US" altLang="en-US"/>
            </a:br>
            <a:r>
              <a:rPr lang="en-US" altLang="en-US"/>
              <a:t>(resistance)</a:t>
            </a:r>
          </a:p>
          <a:p>
            <a:r>
              <a:rPr lang="en-US" altLang="en-US"/>
              <a:t>Converting voltage to amps</a:t>
            </a:r>
          </a:p>
          <a:p>
            <a:r>
              <a:rPr lang="en-US" altLang="en-US"/>
              <a:t>Typical Industrial Voltages</a:t>
            </a:r>
          </a:p>
          <a:p>
            <a:pPr lvl="1"/>
            <a:r>
              <a:rPr lang="en-US" altLang="en-US"/>
              <a:t>110/120 Volts = 60</a:t>
            </a:r>
            <a:br>
              <a:rPr lang="en-US" altLang="en-US"/>
            </a:br>
            <a:r>
              <a:rPr lang="en-US" altLang="en-US"/>
              <a:t>milliAmps (mA)</a:t>
            </a:r>
          </a:p>
          <a:p>
            <a:pPr lvl="1"/>
            <a:r>
              <a:rPr lang="en-US" altLang="en-US"/>
              <a:t>220/240 Volts = 120 mA</a:t>
            </a:r>
          </a:p>
          <a:p>
            <a:pPr lvl="1"/>
            <a:r>
              <a:rPr lang="en-US" altLang="en-US"/>
              <a:t>440/480 Volts = 240 mA</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62CBBA3-7BFE-439E-BCEB-26E76E2D191C}" type="slidenum">
              <a:rPr lang="en-US" altLang="en-US" sz="1400">
                <a:latin typeface="Times New Roman" panose="02020603050405020304" pitchFamily="18" charset="0"/>
              </a:rPr>
              <a:pPr/>
              <a:t>9</a:t>
            </a:fld>
            <a:endParaRPr lang="en-US" altLang="en-US" sz="1400">
              <a:latin typeface="Times New Roman" panose="02020603050405020304" pitchFamily="18" charset="0"/>
            </a:endParaRPr>
          </a:p>
        </p:txBody>
      </p:sp>
      <p:sp>
        <p:nvSpPr>
          <p:cNvPr id="11267" name="Rectangle 2"/>
          <p:cNvSpPr>
            <a:spLocks noGrp="1" noChangeArrowheads="1"/>
          </p:cNvSpPr>
          <p:nvPr>
            <p:ph type="title"/>
          </p:nvPr>
        </p:nvSpPr>
        <p:spPr/>
        <p:txBody>
          <a:bodyPr/>
          <a:lstStyle/>
          <a:p>
            <a:r>
              <a:rPr lang="en-US" altLang="en-US"/>
              <a:t>Effects on the Human Body</a:t>
            </a:r>
          </a:p>
        </p:txBody>
      </p:sp>
      <p:sp>
        <p:nvSpPr>
          <p:cNvPr id="11268" name="Rectangle 4"/>
          <p:cNvSpPr>
            <a:spLocks noGrp="1" noChangeArrowheads="1"/>
          </p:cNvSpPr>
          <p:nvPr>
            <p:ph type="body" idx="1"/>
          </p:nvPr>
        </p:nvSpPr>
        <p:spPr/>
        <p:txBody>
          <a:bodyPr/>
          <a:lstStyle/>
          <a:p>
            <a:pPr>
              <a:lnSpc>
                <a:spcPct val="90000"/>
              </a:lnSpc>
            </a:pPr>
            <a:r>
              <a:rPr lang="en-US" altLang="en-US"/>
              <a:t>1 mA: Can be felt by the body</a:t>
            </a:r>
          </a:p>
          <a:p>
            <a:pPr>
              <a:lnSpc>
                <a:spcPct val="90000"/>
              </a:lnSpc>
            </a:pPr>
            <a:r>
              <a:rPr lang="en-US" altLang="en-US"/>
              <a:t>2-10 mA: Minor shock, might result in a fall</a:t>
            </a:r>
          </a:p>
          <a:p>
            <a:pPr>
              <a:lnSpc>
                <a:spcPct val="90000"/>
              </a:lnSpc>
            </a:pPr>
            <a:r>
              <a:rPr lang="en-US" altLang="en-US"/>
              <a:t>10-25 mA: Loss of muscle control, may </a:t>
            </a:r>
            <a:br>
              <a:rPr lang="en-US" altLang="en-US"/>
            </a:br>
            <a:r>
              <a:rPr lang="en-US" altLang="en-US"/>
              <a:t>not be able to let go of the current</a:t>
            </a:r>
          </a:p>
          <a:p>
            <a:pPr>
              <a:lnSpc>
                <a:spcPct val="90000"/>
              </a:lnSpc>
            </a:pPr>
            <a:r>
              <a:rPr lang="en-US" altLang="en-US"/>
              <a:t>25-75 mA: Painful, may lead to collapse </a:t>
            </a:r>
            <a:br>
              <a:rPr lang="en-US" altLang="en-US"/>
            </a:br>
            <a:r>
              <a:rPr lang="en-US" altLang="en-US"/>
              <a:t>or death</a:t>
            </a:r>
          </a:p>
          <a:p>
            <a:pPr>
              <a:lnSpc>
                <a:spcPct val="90000"/>
              </a:lnSpc>
            </a:pPr>
            <a:r>
              <a:rPr lang="en-US" altLang="en-US"/>
              <a:t>75-300 mA: Last for 1/4 second, almost always immediately fatal</a:t>
            </a:r>
          </a:p>
        </p:txBody>
      </p:sp>
    </p:spTree>
  </p:cSld>
  <p:clrMapOvr>
    <a:masterClrMapping/>
  </p:clrMapOvr>
  <p:transition/>
</p:sld>
</file>

<file path=ppt/theme/theme1.xml><?xml version="1.0" encoding="utf-8"?>
<a:theme xmlns:a="http://schemas.openxmlformats.org/drawingml/2006/main" name=" ESD.safety">
  <a:themeElements>
    <a:clrScheme name=" ESD.safety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 ESD.safe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charset="0"/>
          </a:defRPr>
        </a:defPPr>
      </a:lstStyle>
    </a:lnDef>
  </a:objectDefaults>
  <a:extraClrSchemeLst>
    <a:extraClrScheme>
      <a:clrScheme name=" ESD.safety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 ESD.safety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 ESD.safety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ESD.safety 4">
        <a:dk1>
          <a:srgbClr val="000000"/>
        </a:dk1>
        <a:lt1>
          <a:srgbClr val="FFFFFF"/>
        </a:lt1>
        <a:dk2>
          <a:srgbClr val="CC0000"/>
        </a:dk2>
        <a:lt2>
          <a:srgbClr val="5F5F5F"/>
        </a:lt2>
        <a:accent1>
          <a:srgbClr val="CC0000"/>
        </a:accent1>
        <a:accent2>
          <a:srgbClr val="CC0066"/>
        </a:accent2>
        <a:accent3>
          <a:srgbClr val="FFFFFF"/>
        </a:accent3>
        <a:accent4>
          <a:srgbClr val="000000"/>
        </a:accent4>
        <a:accent5>
          <a:srgbClr val="E2AAAA"/>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AC35CD5896F540AF6FE1EE77A9B290" ma:contentTypeVersion="0" ma:contentTypeDescription="Create a new document." ma:contentTypeScope="" ma:versionID="deac35d40f43b8669936468648f6722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7EDA0F-0444-4F9A-BA08-5F2B6B3D2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A5BB574-4B14-4482-9798-33D86DA48D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1640</Words>
  <Application>Microsoft Office PowerPoint</Application>
  <PresentationFormat>On-screen Show (4:3)</PresentationFormat>
  <Paragraphs>549</Paragraphs>
  <Slides>53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Comic Sans MS</vt:lpstr>
      <vt:lpstr>Times New Roman</vt:lpstr>
      <vt:lpstr>Wingdings</vt:lpstr>
      <vt:lpstr> ESD.safety</vt:lpstr>
      <vt:lpstr> School Safety Training</vt:lpstr>
      <vt:lpstr>PowerPoint Presentation</vt:lpstr>
      <vt:lpstr>Concerned About Electricity?</vt:lpstr>
      <vt:lpstr>Electrical Safety Goals</vt:lpstr>
      <vt:lpstr>Electrical Circuits</vt:lpstr>
      <vt:lpstr>Rules of Electricity</vt:lpstr>
      <vt:lpstr>Electricity and People</vt:lpstr>
      <vt:lpstr>Voltages and Amperes</vt:lpstr>
      <vt:lpstr>Effects on the Human Body</vt:lpstr>
      <vt:lpstr>Body’s Resistance</vt:lpstr>
      <vt:lpstr>Resistance Varies</vt:lpstr>
      <vt:lpstr>Additional Resistance</vt:lpstr>
      <vt:lpstr>Electrical Safety Goals</vt:lpstr>
      <vt:lpstr>Training</vt:lpstr>
      <vt:lpstr>Hazard Control</vt:lpstr>
      <vt:lpstr>General Electrical Hazards</vt:lpstr>
      <vt:lpstr>Portable Power Tools</vt:lpstr>
      <vt:lpstr>Extension Cords</vt:lpstr>
      <vt:lpstr>Electrical Cord Inspection</vt:lpstr>
      <vt:lpstr>Circuit Protection</vt:lpstr>
      <vt:lpstr>Grounding Equipment</vt:lpstr>
      <vt:lpstr>Ground Fault Circuit Interrupters</vt:lpstr>
      <vt:lpstr>Static Electricity</vt:lpstr>
      <vt:lpstr>Flammable/Ignitable Materials</vt:lpstr>
      <vt:lpstr>Where do we find flammable liquids in school districts?</vt:lpstr>
      <vt:lpstr>Machine Operators</vt:lpstr>
      <vt:lpstr>Electrical Safety Goals</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Safety Training</dc:title>
  <dc:creator>Carrie Lykins</dc:creator>
  <cp:lastModifiedBy>Carrie Lykins</cp:lastModifiedBy>
  <cp:revision>2</cp:revision>
  <dcterms:modified xsi:type="dcterms:W3CDTF">2016-11-10T19:44:17Z</dcterms:modified>
</cp:coreProperties>
</file>